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5" r:id="rId1"/>
  </p:sldMasterIdLst>
  <p:notesMasterIdLst>
    <p:notesMasterId r:id="rId53"/>
  </p:notesMasterIdLst>
  <p:handoutMasterIdLst>
    <p:handoutMasterId r:id="rId54"/>
  </p:handoutMasterIdLst>
  <p:sldIdLst>
    <p:sldId id="1308" r:id="rId2"/>
    <p:sldId id="1309" r:id="rId3"/>
    <p:sldId id="1310" r:id="rId4"/>
    <p:sldId id="1312" r:id="rId5"/>
    <p:sldId id="1311" r:id="rId6"/>
    <p:sldId id="1313" r:id="rId7"/>
    <p:sldId id="1316" r:id="rId8"/>
    <p:sldId id="1314" r:id="rId9"/>
    <p:sldId id="1315" r:id="rId10"/>
    <p:sldId id="1317" r:id="rId11"/>
    <p:sldId id="1318" r:id="rId12"/>
    <p:sldId id="1319" r:id="rId13"/>
    <p:sldId id="1320" r:id="rId14"/>
    <p:sldId id="1323" r:id="rId15"/>
    <p:sldId id="1324" r:id="rId16"/>
    <p:sldId id="1367" r:id="rId17"/>
    <p:sldId id="1322" r:id="rId18"/>
    <p:sldId id="1321" r:id="rId19"/>
    <p:sldId id="1325" r:id="rId20"/>
    <p:sldId id="1330" r:id="rId21"/>
    <p:sldId id="1326" r:id="rId22"/>
    <p:sldId id="1331" r:id="rId23"/>
    <p:sldId id="1365" r:id="rId24"/>
    <p:sldId id="1366" r:id="rId25"/>
    <p:sldId id="1327" r:id="rId26"/>
    <p:sldId id="1329" r:id="rId27"/>
    <p:sldId id="1369" r:id="rId28"/>
    <p:sldId id="1370" r:id="rId29"/>
    <p:sldId id="1328" r:id="rId30"/>
    <p:sldId id="1334" r:id="rId31"/>
    <p:sldId id="1336" r:id="rId32"/>
    <p:sldId id="1337" r:id="rId33"/>
    <p:sldId id="1338" r:id="rId34"/>
    <p:sldId id="1345" r:id="rId35"/>
    <p:sldId id="1348" r:id="rId36"/>
    <p:sldId id="1340" r:id="rId37"/>
    <p:sldId id="1351" r:id="rId38"/>
    <p:sldId id="1352" r:id="rId39"/>
    <p:sldId id="1353" r:id="rId40"/>
    <p:sldId id="1354" r:id="rId41"/>
    <p:sldId id="1355" r:id="rId42"/>
    <p:sldId id="1358" r:id="rId43"/>
    <p:sldId id="1356" r:id="rId44"/>
    <p:sldId id="1359" r:id="rId45"/>
    <p:sldId id="1357" r:id="rId46"/>
    <p:sldId id="1360" r:id="rId47"/>
    <p:sldId id="1368" r:id="rId48"/>
    <p:sldId id="1361" r:id="rId49"/>
    <p:sldId id="1362" r:id="rId50"/>
    <p:sldId id="1363" r:id="rId51"/>
    <p:sldId id="1364" r:id="rId52"/>
  </p:sldIdLst>
  <p:sldSz cx="12192000" cy="6858000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03B"/>
    <a:srgbClr val="336699"/>
    <a:srgbClr val="ACF791"/>
    <a:srgbClr val="FFFFFF"/>
    <a:srgbClr val="000066"/>
    <a:srgbClr val="00FF00"/>
    <a:srgbClr val="CC6600"/>
    <a:srgbClr val="000099"/>
    <a:srgbClr val="0099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434" autoAdjust="0"/>
  </p:normalViewPr>
  <p:slideViewPr>
    <p:cSldViewPr>
      <p:cViewPr varScale="1">
        <p:scale>
          <a:sx n="74" d="100"/>
          <a:sy n="74" d="100"/>
        </p:scale>
        <p:origin x="582" y="90"/>
      </p:cViewPr>
      <p:guideLst>
        <p:guide orient="horz" pos="1480"/>
        <p:guide pos="393"/>
      </p:guideLst>
    </p:cSldViewPr>
  </p:slideViewPr>
  <p:outlineViewPr>
    <p:cViewPr>
      <p:scale>
        <a:sx n="33" d="100"/>
        <a:sy n="33" d="100"/>
      </p:scale>
      <p:origin x="0" y="65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02763425366654"/>
          <c:y val="2.849556256829764E-2"/>
          <c:w val="0.80427787561674935"/>
          <c:h val="0.8069777464587354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'P value  1sigma'!$BD$6:$BD$21</c:f>
              <c:numCache>
                <c:formatCode>0.00</c:formatCode>
                <c:ptCount val="16"/>
                <c:pt idx="0">
                  <c:v>75.434718876459556</c:v>
                </c:pt>
                <c:pt idx="1">
                  <c:v>-95.137427676477273</c:v>
                </c:pt>
                <c:pt idx="2">
                  <c:v>-572.33549785499827</c:v>
                </c:pt>
                <c:pt idx="3">
                  <c:v>-800.01207738194216</c:v>
                </c:pt>
                <c:pt idx="4">
                  <c:v>-934.41232381261534</c:v>
                </c:pt>
                <c:pt idx="5">
                  <c:v>-1048.8306895287537</c:v>
                </c:pt>
                <c:pt idx="6">
                  <c:v>-1222.5681507205059</c:v>
                </c:pt>
                <c:pt idx="7">
                  <c:v>-1480.6306459493658</c:v>
                </c:pt>
                <c:pt idx="8">
                  <c:v>-1854.5742182422223</c:v>
                </c:pt>
                <c:pt idx="9">
                  <c:v>-2330.4631073072819</c:v>
                </c:pt>
                <c:pt idx="10">
                  <c:v>-2732.3413102418194</c:v>
                </c:pt>
                <c:pt idx="11">
                  <c:v>-3350.2885308076052</c:v>
                </c:pt>
                <c:pt idx="12">
                  <c:v>-3940.9722248102694</c:v>
                </c:pt>
                <c:pt idx="13">
                  <c:v>-4431.9136177644978</c:v>
                </c:pt>
                <c:pt idx="14">
                  <c:v>-4854.7099546612608</c:v>
                </c:pt>
                <c:pt idx="15">
                  <c:v>-5323.9454333243466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8196320"/>
        <c:axId val="1068189248"/>
      </c:lineChart>
      <c:catAx>
        <c:axId val="1068196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Días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68189248"/>
        <c:crosses val="autoZero"/>
        <c:auto val="1"/>
        <c:lblAlgn val="ctr"/>
        <c:lblOffset val="100"/>
        <c:noMultiLvlLbl val="0"/>
      </c:catAx>
      <c:valAx>
        <c:axId val="106818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Ahorro</a:t>
                </a:r>
                <a:r>
                  <a:rPr lang="es-CO" baseline="0"/>
                  <a:t> (MMBTU/día)</a:t>
                </a: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6819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C6628-CC57-42D2-BD64-F29F60A35FF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CO"/>
        </a:p>
      </dgm:t>
    </dgm:pt>
    <dgm:pt modelId="{E51B2CA3-9CD8-4114-B88C-9EEEA4C6E0F6}">
      <dgm:prSet/>
      <dgm:spPr/>
      <dgm:t>
        <a:bodyPr/>
        <a:lstStyle/>
        <a:p>
          <a:pPr rtl="0"/>
          <a:r>
            <a:rPr lang="es-CO" dirty="0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Se observa 6 referentes antes del año 2000 y 7 referentes entre el 2000-2009</a:t>
          </a:r>
          <a:endParaRPr lang="es-CO" dirty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5ABBF0B5-80DD-45F3-AD68-34B223103458}" type="parTrans" cxnId="{3C2419AE-3646-40CE-A5D2-6DCFEEC22118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A3F32B26-4005-4F07-882D-8905A1A59BE5}" type="sibTrans" cxnId="{3C2419AE-3646-40CE-A5D2-6DCFEEC22118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29056B25-8ED7-4344-AA4E-59A2ADB23DC0}">
      <dgm:prSet/>
      <dgm:spPr/>
      <dgm:t>
        <a:bodyPr/>
        <a:lstStyle/>
        <a:p>
          <a:pPr rtl="0"/>
          <a:r>
            <a:rPr lang="es-CO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Específicos a las condiciones de cada país.</a:t>
          </a:r>
          <a:endParaRPr lang="es-CO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864111F5-38C8-4D61-8A74-9C5C553D5219}" type="parTrans" cxnId="{CDD8B7A7-D0CB-4506-96EB-CC1A2DC83268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EC7F0138-BF17-4307-9A9A-8548761B10BB}" type="sibTrans" cxnId="{CDD8B7A7-D0CB-4506-96EB-CC1A2DC83268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0720F23B-5427-4E85-BBE6-83172B78FB8C}">
      <dgm:prSet/>
      <dgm:spPr/>
      <dgm:t>
        <a:bodyPr/>
        <a:lstStyle/>
        <a:p>
          <a:pPr rtl="0"/>
          <a:r>
            <a:rPr lang="es-CO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Dirigidos a lograr seguridad energética, Integridad de equipos energéticos, reducción de costos energéticos.</a:t>
          </a:r>
          <a:endParaRPr lang="es-CO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E3489D25-335F-4EFB-AB55-512C6AC4DB63}" type="parTrans" cxnId="{47CD1ACF-13A6-4A0A-ADDC-6165A3F8546A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91D989C8-3B95-47BF-8702-4BED8C624DFF}" type="sibTrans" cxnId="{47CD1ACF-13A6-4A0A-ADDC-6165A3F8546A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81C50B04-12AA-45AC-9720-4FFD6DD59F00}">
      <dgm:prSet/>
      <dgm:spPr/>
      <dgm:t>
        <a:bodyPr/>
        <a:lstStyle/>
        <a:p>
          <a:pPr rtl="0"/>
          <a:r>
            <a:rPr lang="es-CO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Separación de la gestión energética y los Proyectos de intervención tecnológica.</a:t>
          </a:r>
          <a:endParaRPr lang="es-CO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19B54F22-F16A-40BB-9EF0-677F2137389B}" type="parTrans" cxnId="{29E41698-B784-4AF5-8BA9-CCC9885CD2C7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5DC64011-B49F-4137-B4F4-C0D37BA6EF76}" type="sibTrans" cxnId="{29E41698-B784-4AF5-8BA9-CCC9885CD2C7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44FD54AE-F80F-4544-8994-47ECF3FA0E56}">
      <dgm:prSet/>
      <dgm:spPr/>
      <dgm:t>
        <a:bodyPr/>
        <a:lstStyle/>
        <a:p>
          <a:pPr rtl="0"/>
          <a:r>
            <a:rPr lang="es-CO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Intermitentes. Basados en Programas. No incluyen la filosofía de P-H-V-A.</a:t>
          </a:r>
          <a:endParaRPr lang="es-CO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AD097455-EB08-45B4-8615-6514A8163DEA}" type="parTrans" cxnId="{225F3C2A-EBC2-4B75-84ED-E238347F7E65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44FDF093-15CA-4211-B55E-40573087DAC9}" type="sibTrans" cxnId="{225F3C2A-EBC2-4B75-84ED-E238347F7E65}">
      <dgm:prSet/>
      <dgm:spPr/>
      <dgm:t>
        <a:bodyPr/>
        <a:lstStyle/>
        <a:p>
          <a:endParaRPr lang="es-CO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5B04F945-63D3-43DD-AD9A-0233AE008DA8}" type="pres">
      <dgm:prSet presAssocID="{9DAC6628-CC57-42D2-BD64-F29F60A35F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A3A9014-EB77-4A35-8DD6-7869F5040966}" type="pres">
      <dgm:prSet presAssocID="{E51B2CA3-9CD8-4114-B88C-9EEEA4C6E0F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8259D3C-A287-42DA-A7ED-E67A796437CF}" type="pres">
      <dgm:prSet presAssocID="{A3F32B26-4005-4F07-882D-8905A1A59BE5}" presName="spacer" presStyleCnt="0"/>
      <dgm:spPr/>
    </dgm:pt>
    <dgm:pt modelId="{E5BA70F1-72B1-424F-9AB7-45397B2B8B17}" type="pres">
      <dgm:prSet presAssocID="{29056B25-8ED7-4344-AA4E-59A2ADB23DC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BF4023-7489-45C3-AD1E-713DC4F6CB5E}" type="pres">
      <dgm:prSet presAssocID="{EC7F0138-BF17-4307-9A9A-8548761B10BB}" presName="spacer" presStyleCnt="0"/>
      <dgm:spPr/>
    </dgm:pt>
    <dgm:pt modelId="{B5311525-109E-4AE4-ABFB-634C5CF074B1}" type="pres">
      <dgm:prSet presAssocID="{0720F23B-5427-4E85-BBE6-83172B78FB8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3FA137-1021-4320-936F-573609920637}" type="pres">
      <dgm:prSet presAssocID="{91D989C8-3B95-47BF-8702-4BED8C624DFF}" presName="spacer" presStyleCnt="0"/>
      <dgm:spPr/>
    </dgm:pt>
    <dgm:pt modelId="{159033AB-4C3A-414B-AFFD-0C9718850390}" type="pres">
      <dgm:prSet presAssocID="{81C50B04-12AA-45AC-9720-4FFD6DD59F0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7CABCB-F4F9-4DAB-906C-987CC99201F1}" type="pres">
      <dgm:prSet presAssocID="{5DC64011-B49F-4137-B4F4-C0D37BA6EF76}" presName="spacer" presStyleCnt="0"/>
      <dgm:spPr/>
    </dgm:pt>
    <dgm:pt modelId="{E2E36E3A-BAF8-4675-AB43-49FC7CD09E71}" type="pres">
      <dgm:prSet presAssocID="{44FD54AE-F80F-4544-8994-47ECF3FA0E5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55759BD-32B3-451B-83F8-316A78B11703}" type="presOf" srcId="{E51B2CA3-9CD8-4114-B88C-9EEEA4C6E0F6}" destId="{DA3A9014-EB77-4A35-8DD6-7869F5040966}" srcOrd="0" destOrd="0" presId="urn:microsoft.com/office/officeart/2005/8/layout/vList2"/>
    <dgm:cxn modelId="{3C2419AE-3646-40CE-A5D2-6DCFEEC22118}" srcId="{9DAC6628-CC57-42D2-BD64-F29F60A35FFD}" destId="{E51B2CA3-9CD8-4114-B88C-9EEEA4C6E0F6}" srcOrd="0" destOrd="0" parTransId="{5ABBF0B5-80DD-45F3-AD68-34B223103458}" sibTransId="{A3F32B26-4005-4F07-882D-8905A1A59BE5}"/>
    <dgm:cxn modelId="{29E41698-B784-4AF5-8BA9-CCC9885CD2C7}" srcId="{9DAC6628-CC57-42D2-BD64-F29F60A35FFD}" destId="{81C50B04-12AA-45AC-9720-4FFD6DD59F00}" srcOrd="3" destOrd="0" parTransId="{19B54F22-F16A-40BB-9EF0-677F2137389B}" sibTransId="{5DC64011-B49F-4137-B4F4-C0D37BA6EF76}"/>
    <dgm:cxn modelId="{47CD1ACF-13A6-4A0A-ADDC-6165A3F8546A}" srcId="{9DAC6628-CC57-42D2-BD64-F29F60A35FFD}" destId="{0720F23B-5427-4E85-BBE6-83172B78FB8C}" srcOrd="2" destOrd="0" parTransId="{E3489D25-335F-4EFB-AB55-512C6AC4DB63}" sibTransId="{91D989C8-3B95-47BF-8702-4BED8C624DFF}"/>
    <dgm:cxn modelId="{225F3C2A-EBC2-4B75-84ED-E238347F7E65}" srcId="{9DAC6628-CC57-42D2-BD64-F29F60A35FFD}" destId="{44FD54AE-F80F-4544-8994-47ECF3FA0E56}" srcOrd="4" destOrd="0" parTransId="{AD097455-EB08-45B4-8615-6514A8163DEA}" sibTransId="{44FDF093-15CA-4211-B55E-40573087DAC9}"/>
    <dgm:cxn modelId="{3C38BB1F-F3D0-4AC5-88DF-F0A6D508CC69}" type="presOf" srcId="{9DAC6628-CC57-42D2-BD64-F29F60A35FFD}" destId="{5B04F945-63D3-43DD-AD9A-0233AE008DA8}" srcOrd="0" destOrd="0" presId="urn:microsoft.com/office/officeart/2005/8/layout/vList2"/>
    <dgm:cxn modelId="{94AB03A1-2653-4529-9B58-113BEB698541}" type="presOf" srcId="{0720F23B-5427-4E85-BBE6-83172B78FB8C}" destId="{B5311525-109E-4AE4-ABFB-634C5CF074B1}" srcOrd="0" destOrd="0" presId="urn:microsoft.com/office/officeart/2005/8/layout/vList2"/>
    <dgm:cxn modelId="{0A3AF17B-D1A5-4520-A38A-03AFDA1C66B6}" type="presOf" srcId="{29056B25-8ED7-4344-AA4E-59A2ADB23DC0}" destId="{E5BA70F1-72B1-424F-9AB7-45397B2B8B17}" srcOrd="0" destOrd="0" presId="urn:microsoft.com/office/officeart/2005/8/layout/vList2"/>
    <dgm:cxn modelId="{CDD8B7A7-D0CB-4506-96EB-CC1A2DC83268}" srcId="{9DAC6628-CC57-42D2-BD64-F29F60A35FFD}" destId="{29056B25-8ED7-4344-AA4E-59A2ADB23DC0}" srcOrd="1" destOrd="0" parTransId="{864111F5-38C8-4D61-8A74-9C5C553D5219}" sibTransId="{EC7F0138-BF17-4307-9A9A-8548761B10BB}"/>
    <dgm:cxn modelId="{B8B69C72-2E5B-4655-A818-3F1EAF40FCF9}" type="presOf" srcId="{81C50B04-12AA-45AC-9720-4FFD6DD59F00}" destId="{159033AB-4C3A-414B-AFFD-0C9718850390}" srcOrd="0" destOrd="0" presId="urn:microsoft.com/office/officeart/2005/8/layout/vList2"/>
    <dgm:cxn modelId="{E3107842-F864-4796-881F-8F20CAF14476}" type="presOf" srcId="{44FD54AE-F80F-4544-8994-47ECF3FA0E56}" destId="{E2E36E3A-BAF8-4675-AB43-49FC7CD09E71}" srcOrd="0" destOrd="0" presId="urn:microsoft.com/office/officeart/2005/8/layout/vList2"/>
    <dgm:cxn modelId="{2F0AA893-E249-43D9-A009-2D6F94FA8F34}" type="presParOf" srcId="{5B04F945-63D3-43DD-AD9A-0233AE008DA8}" destId="{DA3A9014-EB77-4A35-8DD6-7869F5040966}" srcOrd="0" destOrd="0" presId="urn:microsoft.com/office/officeart/2005/8/layout/vList2"/>
    <dgm:cxn modelId="{DDFA4952-2181-4BFB-B9C3-29BDF28F4678}" type="presParOf" srcId="{5B04F945-63D3-43DD-AD9A-0233AE008DA8}" destId="{98259D3C-A287-42DA-A7ED-E67A796437CF}" srcOrd="1" destOrd="0" presId="urn:microsoft.com/office/officeart/2005/8/layout/vList2"/>
    <dgm:cxn modelId="{42A8D093-F7D7-4FC6-9BB6-69A39593DBA2}" type="presParOf" srcId="{5B04F945-63D3-43DD-AD9A-0233AE008DA8}" destId="{E5BA70F1-72B1-424F-9AB7-45397B2B8B17}" srcOrd="2" destOrd="0" presId="urn:microsoft.com/office/officeart/2005/8/layout/vList2"/>
    <dgm:cxn modelId="{A009A17C-473D-4862-92C4-D6E4112937D2}" type="presParOf" srcId="{5B04F945-63D3-43DD-AD9A-0233AE008DA8}" destId="{87BF4023-7489-45C3-AD1E-713DC4F6CB5E}" srcOrd="3" destOrd="0" presId="urn:microsoft.com/office/officeart/2005/8/layout/vList2"/>
    <dgm:cxn modelId="{ADE680F8-3B8A-4D7B-B973-95C7AB3A8335}" type="presParOf" srcId="{5B04F945-63D3-43DD-AD9A-0233AE008DA8}" destId="{B5311525-109E-4AE4-ABFB-634C5CF074B1}" srcOrd="4" destOrd="0" presId="urn:microsoft.com/office/officeart/2005/8/layout/vList2"/>
    <dgm:cxn modelId="{9AC36310-0BF2-45FD-BD0A-697C5AA85E47}" type="presParOf" srcId="{5B04F945-63D3-43DD-AD9A-0233AE008DA8}" destId="{EE3FA137-1021-4320-936F-573609920637}" srcOrd="5" destOrd="0" presId="urn:microsoft.com/office/officeart/2005/8/layout/vList2"/>
    <dgm:cxn modelId="{88F8800C-7BDB-4B7C-85C9-F5A06EBD81FC}" type="presParOf" srcId="{5B04F945-63D3-43DD-AD9A-0233AE008DA8}" destId="{159033AB-4C3A-414B-AFFD-0C9718850390}" srcOrd="6" destOrd="0" presId="urn:microsoft.com/office/officeart/2005/8/layout/vList2"/>
    <dgm:cxn modelId="{4E609A88-0132-496D-8B7D-37925B82947E}" type="presParOf" srcId="{5B04F945-63D3-43DD-AD9A-0233AE008DA8}" destId="{CE7CABCB-F4F9-4DAB-906C-987CC99201F1}" srcOrd="7" destOrd="0" presId="urn:microsoft.com/office/officeart/2005/8/layout/vList2"/>
    <dgm:cxn modelId="{EF536F75-40AE-4819-ADB0-A424AF754280}" type="presParOf" srcId="{5B04F945-63D3-43DD-AD9A-0233AE008DA8}" destId="{E2E36E3A-BAF8-4675-AB43-49FC7CD09E7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278889-8D8D-4527-B4A9-83E3440244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O"/>
        </a:p>
      </dgm:t>
    </dgm:pt>
    <dgm:pt modelId="{6F3DA302-BB4C-4DC5-B3CD-D9C8F9C7AEB9}">
      <dgm:prSet/>
      <dgm:spPr/>
      <dgm:t>
        <a:bodyPr/>
        <a:lstStyle/>
        <a:p>
          <a:pPr rtl="0"/>
          <a:r>
            <a:rPr lang="es-CO" b="0" smtClean="0">
              <a:latin typeface="Malgun Gothic" panose="020B0503020000020004" pitchFamily="34" charset="-127"/>
              <a:ea typeface="Malgun Gothic" panose="020B0503020000020004" pitchFamily="34" charset="-127"/>
            </a:rPr>
            <a:t>Se están desarrollando dispositivos para que basados en esta filosofía los equipos podrán auto controlar sus variables de control significativas sin la intervención del operador usando esta tecnología de control operacional</a:t>
          </a:r>
          <a:endParaRPr lang="es-CO" b="0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6666208D-FDB9-4A6E-AC07-EE387D04630F}" type="parTrans" cxnId="{B9F3D4A2-7385-4A06-9773-2A2FE4B903EB}">
      <dgm:prSet/>
      <dgm:spPr/>
      <dgm:t>
        <a:bodyPr/>
        <a:lstStyle/>
        <a:p>
          <a:endParaRPr lang="es-CO"/>
        </a:p>
      </dgm:t>
    </dgm:pt>
    <dgm:pt modelId="{54240F8C-4A87-46AC-BAB6-99F284A33377}" type="sibTrans" cxnId="{B9F3D4A2-7385-4A06-9773-2A2FE4B903EB}">
      <dgm:prSet/>
      <dgm:spPr/>
      <dgm:t>
        <a:bodyPr/>
        <a:lstStyle/>
        <a:p>
          <a:endParaRPr lang="es-CO"/>
        </a:p>
      </dgm:t>
    </dgm:pt>
    <dgm:pt modelId="{E1115D8A-0BFC-4B26-A195-CD88AECB9E8A}" type="pres">
      <dgm:prSet presAssocID="{64278889-8D8D-4527-B4A9-83E3440244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71B50F0-3989-4F5E-BE4A-BAD79F18375F}" type="pres">
      <dgm:prSet presAssocID="{6F3DA302-BB4C-4DC5-B3CD-D9C8F9C7AEB9}" presName="parentText" presStyleLbl="node1" presStyleIdx="0" presStyleCnt="1" custLinFactNeighborY="701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9F3D4A2-7385-4A06-9773-2A2FE4B903EB}" srcId="{64278889-8D8D-4527-B4A9-83E344024467}" destId="{6F3DA302-BB4C-4DC5-B3CD-D9C8F9C7AEB9}" srcOrd="0" destOrd="0" parTransId="{6666208D-FDB9-4A6E-AC07-EE387D04630F}" sibTransId="{54240F8C-4A87-46AC-BAB6-99F284A33377}"/>
    <dgm:cxn modelId="{CFBFD3FB-BFA2-4EF4-97B2-3208541BFBA3}" type="presOf" srcId="{64278889-8D8D-4527-B4A9-83E344024467}" destId="{E1115D8A-0BFC-4B26-A195-CD88AECB9E8A}" srcOrd="0" destOrd="0" presId="urn:microsoft.com/office/officeart/2005/8/layout/vList2"/>
    <dgm:cxn modelId="{B78D8C64-ED65-4BFD-8DB0-99330B864F42}" type="presOf" srcId="{6F3DA302-BB4C-4DC5-B3CD-D9C8F9C7AEB9}" destId="{B71B50F0-3989-4F5E-BE4A-BAD79F18375F}" srcOrd="0" destOrd="0" presId="urn:microsoft.com/office/officeart/2005/8/layout/vList2"/>
    <dgm:cxn modelId="{C3F21742-0F01-4D32-9180-9235F6783D53}" type="presParOf" srcId="{E1115D8A-0BFC-4B26-A195-CD88AECB9E8A}" destId="{B71B50F0-3989-4F5E-BE4A-BAD79F1837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BC2FA7-533B-4537-9327-1B726AD17620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CO"/>
        </a:p>
      </dgm:t>
    </dgm:pt>
    <dgm:pt modelId="{DA234DE2-04C9-4E01-9FB5-3E3D83C8908E}">
      <dgm:prSet/>
      <dgm:spPr/>
      <dgm:t>
        <a:bodyPr/>
        <a:lstStyle/>
        <a:p>
          <a:pPr rtl="0"/>
          <a:r>
            <a:rPr lang="es-CO" smtClean="0">
              <a:latin typeface="Malgun Gothic" panose="020B0503020000020004" pitchFamily="34" charset="-127"/>
              <a:ea typeface="Malgun Gothic" panose="020B0503020000020004" pitchFamily="34" charset="-127"/>
            </a:rPr>
            <a:t>Tiempo para pasar de tecnologías de alta densidad y bajo costo a baja densidad y alto costo</a:t>
          </a:r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C1C8F333-9BF9-4B13-9776-77F40F5B0367}" type="parTrans" cxnId="{CAD97B9B-DF78-4C1F-B921-C4AE491359BF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41447B4F-E228-4C85-B0A6-95F064A4B65E}" type="sibTrans" cxnId="{CAD97B9B-DF78-4C1F-B921-C4AE491359BF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F1BE8C56-1ADF-42BC-B044-D55A39E83EE3}">
      <dgm:prSet/>
      <dgm:spPr/>
      <dgm:t>
        <a:bodyPr/>
        <a:lstStyle/>
        <a:p>
          <a:pPr rtl="0"/>
          <a:r>
            <a:rPr lang="es-CO" smtClean="0">
              <a:latin typeface="Malgun Gothic" panose="020B0503020000020004" pitchFamily="34" charset="-127"/>
              <a:ea typeface="Malgun Gothic" panose="020B0503020000020004" pitchFamily="34" charset="-127"/>
            </a:rPr>
            <a:t>Alto capital</a:t>
          </a:r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CCD29074-CB98-45C4-BC93-6E2A98F02C36}" type="parTrans" cxnId="{AFA15632-51B0-490B-9670-74FAF661ACA7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55BE0325-198E-4BC1-B58A-C44A4CB2BAEE}" type="sibTrans" cxnId="{AFA15632-51B0-490B-9670-74FAF661ACA7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35BACBD1-3C88-422E-A072-A6F8B1F01F17}">
      <dgm:prSet/>
      <dgm:spPr/>
      <dgm:t>
        <a:bodyPr/>
        <a:lstStyle/>
        <a:p>
          <a:pPr rtl="0"/>
          <a:r>
            <a:rPr lang="es-CO" smtClean="0">
              <a:latin typeface="Malgun Gothic" panose="020B0503020000020004" pitchFamily="34" charset="-127"/>
              <a:ea typeface="Malgun Gothic" panose="020B0503020000020004" pitchFamily="34" charset="-127"/>
            </a:rPr>
            <a:t>Desarrollo científico</a:t>
          </a:r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33DDCCE3-A5F6-42C7-A69E-6D9FAF18EDB2}" type="parTrans" cxnId="{15263A01-9DA9-4938-AD79-78E7B54F2D67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0CAE55FD-0D22-496C-9B1C-17A8752BD130}" type="sibTrans" cxnId="{15263A01-9DA9-4938-AD79-78E7B54F2D67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9F4D3125-BE59-4F0C-961A-2CF1E53717C8}" type="pres">
      <dgm:prSet presAssocID="{75BC2FA7-533B-4537-9327-1B726AD1762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4EA02DF-3D83-4589-B9D0-C7D7D3DD8C7E}" type="pres">
      <dgm:prSet presAssocID="{DA234DE2-04C9-4E01-9FB5-3E3D83C8908E}" presName="circ1" presStyleLbl="vennNode1" presStyleIdx="0" presStyleCnt="3"/>
      <dgm:spPr/>
      <dgm:t>
        <a:bodyPr/>
        <a:lstStyle/>
        <a:p>
          <a:endParaRPr lang="es-CO"/>
        </a:p>
      </dgm:t>
    </dgm:pt>
    <dgm:pt modelId="{F48CDC1C-F6C7-4274-8DD2-E9817EA8C90C}" type="pres">
      <dgm:prSet presAssocID="{DA234DE2-04C9-4E01-9FB5-3E3D83C890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F74FA5D-BCAE-4806-9B93-5DF1E7C1DE5E}" type="pres">
      <dgm:prSet presAssocID="{F1BE8C56-1ADF-42BC-B044-D55A39E83EE3}" presName="circ2" presStyleLbl="vennNode1" presStyleIdx="1" presStyleCnt="3"/>
      <dgm:spPr/>
      <dgm:t>
        <a:bodyPr/>
        <a:lstStyle/>
        <a:p>
          <a:endParaRPr lang="es-CO"/>
        </a:p>
      </dgm:t>
    </dgm:pt>
    <dgm:pt modelId="{EE343680-D37C-4DF0-A6D5-91B55FBD2A14}" type="pres">
      <dgm:prSet presAssocID="{F1BE8C56-1ADF-42BC-B044-D55A39E83E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696FCD-C263-4C26-804E-88904927505F}" type="pres">
      <dgm:prSet presAssocID="{35BACBD1-3C88-422E-A072-A6F8B1F01F17}" presName="circ3" presStyleLbl="vennNode1" presStyleIdx="2" presStyleCnt="3"/>
      <dgm:spPr/>
      <dgm:t>
        <a:bodyPr/>
        <a:lstStyle/>
        <a:p>
          <a:endParaRPr lang="es-CO"/>
        </a:p>
      </dgm:t>
    </dgm:pt>
    <dgm:pt modelId="{FC63623D-8840-4991-BDCC-8B199A5FC649}" type="pres">
      <dgm:prSet presAssocID="{35BACBD1-3C88-422E-A072-A6F8B1F01F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5263A01-9DA9-4938-AD79-78E7B54F2D67}" srcId="{75BC2FA7-533B-4537-9327-1B726AD17620}" destId="{35BACBD1-3C88-422E-A072-A6F8B1F01F17}" srcOrd="2" destOrd="0" parTransId="{33DDCCE3-A5F6-42C7-A69E-6D9FAF18EDB2}" sibTransId="{0CAE55FD-0D22-496C-9B1C-17A8752BD130}"/>
    <dgm:cxn modelId="{D57DC895-6232-410F-B6C0-2FE676C0C8CC}" type="presOf" srcId="{35BACBD1-3C88-422E-A072-A6F8B1F01F17}" destId="{FC63623D-8840-4991-BDCC-8B199A5FC649}" srcOrd="1" destOrd="0" presId="urn:microsoft.com/office/officeart/2005/8/layout/venn1"/>
    <dgm:cxn modelId="{AFA15632-51B0-490B-9670-74FAF661ACA7}" srcId="{75BC2FA7-533B-4537-9327-1B726AD17620}" destId="{F1BE8C56-1ADF-42BC-B044-D55A39E83EE3}" srcOrd="1" destOrd="0" parTransId="{CCD29074-CB98-45C4-BC93-6E2A98F02C36}" sibTransId="{55BE0325-198E-4BC1-B58A-C44A4CB2BAEE}"/>
    <dgm:cxn modelId="{E5E7B5A1-02E1-4428-9391-5828BEEB2425}" type="presOf" srcId="{35BACBD1-3C88-422E-A072-A6F8B1F01F17}" destId="{DD696FCD-C263-4C26-804E-88904927505F}" srcOrd="0" destOrd="0" presId="urn:microsoft.com/office/officeart/2005/8/layout/venn1"/>
    <dgm:cxn modelId="{1975B201-389C-4551-9C85-E1FD59371957}" type="presOf" srcId="{75BC2FA7-533B-4537-9327-1B726AD17620}" destId="{9F4D3125-BE59-4F0C-961A-2CF1E53717C8}" srcOrd="0" destOrd="0" presId="urn:microsoft.com/office/officeart/2005/8/layout/venn1"/>
    <dgm:cxn modelId="{CAD97B9B-DF78-4C1F-B921-C4AE491359BF}" srcId="{75BC2FA7-533B-4537-9327-1B726AD17620}" destId="{DA234DE2-04C9-4E01-9FB5-3E3D83C8908E}" srcOrd="0" destOrd="0" parTransId="{C1C8F333-9BF9-4B13-9776-77F40F5B0367}" sibTransId="{41447B4F-E228-4C85-B0A6-95F064A4B65E}"/>
    <dgm:cxn modelId="{37B217EF-A03B-4F92-BE5A-DAE1C3A909E9}" type="presOf" srcId="{DA234DE2-04C9-4E01-9FB5-3E3D83C8908E}" destId="{B4EA02DF-3D83-4589-B9D0-C7D7D3DD8C7E}" srcOrd="0" destOrd="0" presId="urn:microsoft.com/office/officeart/2005/8/layout/venn1"/>
    <dgm:cxn modelId="{D023A510-A432-4907-B24B-C1753D82816C}" type="presOf" srcId="{F1BE8C56-1ADF-42BC-B044-D55A39E83EE3}" destId="{EE343680-D37C-4DF0-A6D5-91B55FBD2A14}" srcOrd="1" destOrd="0" presId="urn:microsoft.com/office/officeart/2005/8/layout/venn1"/>
    <dgm:cxn modelId="{C933E1AC-E5CC-4ACE-84E9-5520F287A437}" type="presOf" srcId="{F1BE8C56-1ADF-42BC-B044-D55A39E83EE3}" destId="{8F74FA5D-BCAE-4806-9B93-5DF1E7C1DE5E}" srcOrd="0" destOrd="0" presId="urn:microsoft.com/office/officeart/2005/8/layout/venn1"/>
    <dgm:cxn modelId="{235BEE45-ED59-49A0-A0D0-C64F87B6F24B}" type="presOf" srcId="{DA234DE2-04C9-4E01-9FB5-3E3D83C8908E}" destId="{F48CDC1C-F6C7-4274-8DD2-E9817EA8C90C}" srcOrd="1" destOrd="0" presId="urn:microsoft.com/office/officeart/2005/8/layout/venn1"/>
    <dgm:cxn modelId="{43E3880E-6232-4B1A-88C5-CDCB804B45D5}" type="presParOf" srcId="{9F4D3125-BE59-4F0C-961A-2CF1E53717C8}" destId="{B4EA02DF-3D83-4589-B9D0-C7D7D3DD8C7E}" srcOrd="0" destOrd="0" presId="urn:microsoft.com/office/officeart/2005/8/layout/venn1"/>
    <dgm:cxn modelId="{4881E363-33C4-41AA-8A93-310C05057151}" type="presParOf" srcId="{9F4D3125-BE59-4F0C-961A-2CF1E53717C8}" destId="{F48CDC1C-F6C7-4274-8DD2-E9817EA8C90C}" srcOrd="1" destOrd="0" presId="urn:microsoft.com/office/officeart/2005/8/layout/venn1"/>
    <dgm:cxn modelId="{A71F6C62-E4D7-4739-BD26-E9C580238A1E}" type="presParOf" srcId="{9F4D3125-BE59-4F0C-961A-2CF1E53717C8}" destId="{8F74FA5D-BCAE-4806-9B93-5DF1E7C1DE5E}" srcOrd="2" destOrd="0" presId="urn:microsoft.com/office/officeart/2005/8/layout/venn1"/>
    <dgm:cxn modelId="{36A493F0-89D9-4DD5-A047-046E1373917D}" type="presParOf" srcId="{9F4D3125-BE59-4F0C-961A-2CF1E53717C8}" destId="{EE343680-D37C-4DF0-A6D5-91B55FBD2A14}" srcOrd="3" destOrd="0" presId="urn:microsoft.com/office/officeart/2005/8/layout/venn1"/>
    <dgm:cxn modelId="{BD569225-9CBA-4197-9596-7B9810EA781D}" type="presParOf" srcId="{9F4D3125-BE59-4F0C-961A-2CF1E53717C8}" destId="{DD696FCD-C263-4C26-804E-88904927505F}" srcOrd="4" destOrd="0" presId="urn:microsoft.com/office/officeart/2005/8/layout/venn1"/>
    <dgm:cxn modelId="{CAC985B1-11E8-47D2-9A7D-6E2B99BAFD13}" type="presParOf" srcId="{9F4D3125-BE59-4F0C-961A-2CF1E53717C8}" destId="{FC63623D-8840-4991-BDCC-8B199A5FC64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D94DB5-F194-4D55-8E90-344178D4E43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CO"/>
        </a:p>
      </dgm:t>
    </dgm:pt>
    <dgm:pt modelId="{11008C61-FFA6-4EDE-B6FD-B3BA557E9738}">
      <dgm:prSet/>
      <dgm:spPr/>
      <dgm:t>
        <a:bodyPr/>
        <a:lstStyle/>
        <a:p>
          <a:pPr rtl="0"/>
          <a:r>
            <a:rPr lang="es-CO" smtClean="0">
              <a:latin typeface="Malgun Gothic" panose="020B0503020000020004" pitchFamily="34" charset="-127"/>
              <a:ea typeface="Malgun Gothic" panose="020B0503020000020004" pitchFamily="34" charset="-127"/>
            </a:rPr>
            <a:t>Cambio de cultura</a:t>
          </a:r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F6E1631A-3962-458D-BDE9-BD06A9B0C6F7}" type="parTrans" cxnId="{3A0D288A-C117-4E0F-A8D5-E0A0955C19B7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20BA9096-CA95-4CD6-88EE-D5A681091B59}" type="sibTrans" cxnId="{3A0D288A-C117-4E0F-A8D5-E0A0955C19B7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8862D7AD-8AE0-4536-86DA-4ABA8FD69EE9}">
      <dgm:prSet/>
      <dgm:spPr/>
      <dgm:t>
        <a:bodyPr/>
        <a:lstStyle/>
        <a:p>
          <a:pPr rtl="0"/>
          <a:r>
            <a:rPr lang="es-CO" smtClean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Medir y controlar la eficiencia</a:t>
          </a:r>
          <a:endParaRPr lang="es-CO">
            <a:solidFill>
              <a:schemeClr val="tx1"/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BAE80D1A-BD9C-4F2D-B906-A1187660D2C3}" type="parTrans" cxnId="{5EC8A055-FAFA-43DF-B812-4B3834AE6AEC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3FE8267F-4747-4CB5-9BEF-AE7F9EE731AA}" type="sibTrans" cxnId="{5EC8A055-FAFA-43DF-B812-4B3834AE6AEC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834BD3DF-CA66-4C13-B2C3-4E1BFBDD9CCC}">
      <dgm:prSet/>
      <dgm:spPr/>
      <dgm:t>
        <a:bodyPr/>
        <a:lstStyle/>
        <a:p>
          <a:pPr rtl="0"/>
          <a:r>
            <a:rPr lang="es-CO" dirty="0" smtClean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Desarrollo e Introducción de Tecnologías Eficientes</a:t>
          </a:r>
          <a:endParaRPr lang="es-CO" dirty="0">
            <a:solidFill>
              <a:schemeClr val="tx1"/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DD5801FF-BF5F-4873-B913-2E6822CC0DF5}" type="parTrans" cxnId="{73F45CC5-5100-4535-8708-E173565D2B45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247FD5F5-9DAE-457B-A5A3-D1D393502E22}" type="sibTrans" cxnId="{73F45CC5-5100-4535-8708-E173565D2B45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C459FEA5-DBDE-4DD7-8CC2-0ED521CDAFCD}">
      <dgm:prSet/>
      <dgm:spPr/>
      <dgm:t>
        <a:bodyPr/>
        <a:lstStyle/>
        <a:p>
          <a:pPr rtl="0"/>
          <a:r>
            <a:rPr lang="es-CO" smtClean="0">
              <a:latin typeface="Malgun Gothic" panose="020B0503020000020004" pitchFamily="34" charset="-127"/>
              <a:ea typeface="Malgun Gothic" panose="020B0503020000020004" pitchFamily="34" charset="-127"/>
            </a:rPr>
            <a:t>Introducción de Tecnologías de Gestión estándares</a:t>
          </a:r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0034D63A-7A25-49F4-93A6-25F0DB022928}" type="parTrans" cxnId="{BAE027C8-C561-4982-957D-B89CBA030F7F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AAB8ED61-3708-436E-8D5C-BC6A50551E0F}" type="sibTrans" cxnId="{BAE027C8-C561-4982-957D-B89CBA030F7F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1A5B001F-2F1B-4F72-BC8D-AE6D347E90A2}" type="pres">
      <dgm:prSet presAssocID="{67D94DB5-F194-4D55-8E90-344178D4E4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8159B7E-FA05-40B8-8EE1-6A2A7FFF95B3}" type="pres">
      <dgm:prSet presAssocID="{11008C61-FFA6-4EDE-B6FD-B3BA557E973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CDFF0B-4449-4AFB-8846-D44828C5D550}" type="pres">
      <dgm:prSet presAssocID="{20BA9096-CA95-4CD6-88EE-D5A681091B59}" presName="sibTrans" presStyleCnt="0"/>
      <dgm:spPr/>
    </dgm:pt>
    <dgm:pt modelId="{3E160930-2541-4F6C-A053-C2C06F5BF268}" type="pres">
      <dgm:prSet presAssocID="{8862D7AD-8AE0-4536-86DA-4ABA8FD69EE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07DA90-BCB2-4221-B6B8-E60D9E005ECD}" type="pres">
      <dgm:prSet presAssocID="{3FE8267F-4747-4CB5-9BEF-AE7F9EE731AA}" presName="sibTrans" presStyleCnt="0"/>
      <dgm:spPr/>
    </dgm:pt>
    <dgm:pt modelId="{FADEFDA7-847D-4360-9D78-44B30A8E791D}" type="pres">
      <dgm:prSet presAssocID="{834BD3DF-CA66-4C13-B2C3-4E1BFBDD9CC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F9B400-ABCB-46EE-A37D-F3D6DB41022E}" type="pres">
      <dgm:prSet presAssocID="{247FD5F5-9DAE-457B-A5A3-D1D393502E22}" presName="sibTrans" presStyleCnt="0"/>
      <dgm:spPr/>
    </dgm:pt>
    <dgm:pt modelId="{7CC7DF45-21AA-495E-8018-9E5A714F8463}" type="pres">
      <dgm:prSet presAssocID="{C459FEA5-DBDE-4DD7-8CC2-0ED521CDAFC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A0D288A-C117-4E0F-A8D5-E0A0955C19B7}" srcId="{67D94DB5-F194-4D55-8E90-344178D4E43A}" destId="{11008C61-FFA6-4EDE-B6FD-B3BA557E9738}" srcOrd="0" destOrd="0" parTransId="{F6E1631A-3962-458D-BDE9-BD06A9B0C6F7}" sibTransId="{20BA9096-CA95-4CD6-88EE-D5A681091B59}"/>
    <dgm:cxn modelId="{9C6FD840-00E1-4CE6-9301-8E747A882455}" type="presOf" srcId="{C459FEA5-DBDE-4DD7-8CC2-0ED521CDAFCD}" destId="{7CC7DF45-21AA-495E-8018-9E5A714F8463}" srcOrd="0" destOrd="0" presId="urn:microsoft.com/office/officeart/2005/8/layout/default"/>
    <dgm:cxn modelId="{5565AEF9-EFD4-44F3-A604-7976D371A994}" type="presOf" srcId="{67D94DB5-F194-4D55-8E90-344178D4E43A}" destId="{1A5B001F-2F1B-4F72-BC8D-AE6D347E90A2}" srcOrd="0" destOrd="0" presId="urn:microsoft.com/office/officeart/2005/8/layout/default"/>
    <dgm:cxn modelId="{5EEEAEF8-85D8-4137-B25E-1A8729227A0C}" type="presOf" srcId="{11008C61-FFA6-4EDE-B6FD-B3BA557E9738}" destId="{C8159B7E-FA05-40B8-8EE1-6A2A7FFF95B3}" srcOrd="0" destOrd="0" presId="urn:microsoft.com/office/officeart/2005/8/layout/default"/>
    <dgm:cxn modelId="{BAE027C8-C561-4982-957D-B89CBA030F7F}" srcId="{67D94DB5-F194-4D55-8E90-344178D4E43A}" destId="{C459FEA5-DBDE-4DD7-8CC2-0ED521CDAFCD}" srcOrd="3" destOrd="0" parTransId="{0034D63A-7A25-49F4-93A6-25F0DB022928}" sibTransId="{AAB8ED61-3708-436E-8D5C-BC6A50551E0F}"/>
    <dgm:cxn modelId="{5EC8A055-FAFA-43DF-B812-4B3834AE6AEC}" srcId="{67D94DB5-F194-4D55-8E90-344178D4E43A}" destId="{8862D7AD-8AE0-4536-86DA-4ABA8FD69EE9}" srcOrd="1" destOrd="0" parTransId="{BAE80D1A-BD9C-4F2D-B906-A1187660D2C3}" sibTransId="{3FE8267F-4747-4CB5-9BEF-AE7F9EE731AA}"/>
    <dgm:cxn modelId="{73F45CC5-5100-4535-8708-E173565D2B45}" srcId="{67D94DB5-F194-4D55-8E90-344178D4E43A}" destId="{834BD3DF-CA66-4C13-B2C3-4E1BFBDD9CCC}" srcOrd="2" destOrd="0" parTransId="{DD5801FF-BF5F-4873-B913-2E6822CC0DF5}" sibTransId="{247FD5F5-9DAE-457B-A5A3-D1D393502E22}"/>
    <dgm:cxn modelId="{B91410A1-AEDD-4A3D-B214-B556B5DEB136}" type="presOf" srcId="{8862D7AD-8AE0-4536-86DA-4ABA8FD69EE9}" destId="{3E160930-2541-4F6C-A053-C2C06F5BF268}" srcOrd="0" destOrd="0" presId="urn:microsoft.com/office/officeart/2005/8/layout/default"/>
    <dgm:cxn modelId="{61831894-188F-47BD-AB8E-2A2F593AC08D}" type="presOf" srcId="{834BD3DF-CA66-4C13-B2C3-4E1BFBDD9CCC}" destId="{FADEFDA7-847D-4360-9D78-44B30A8E791D}" srcOrd="0" destOrd="0" presId="urn:microsoft.com/office/officeart/2005/8/layout/default"/>
    <dgm:cxn modelId="{CDE10B84-46DB-40B6-987B-12B67F594183}" type="presParOf" srcId="{1A5B001F-2F1B-4F72-BC8D-AE6D347E90A2}" destId="{C8159B7E-FA05-40B8-8EE1-6A2A7FFF95B3}" srcOrd="0" destOrd="0" presId="urn:microsoft.com/office/officeart/2005/8/layout/default"/>
    <dgm:cxn modelId="{E1F54599-79D8-4D16-8327-D5E94C5F8B04}" type="presParOf" srcId="{1A5B001F-2F1B-4F72-BC8D-AE6D347E90A2}" destId="{FCCDFF0B-4449-4AFB-8846-D44828C5D550}" srcOrd="1" destOrd="0" presId="urn:microsoft.com/office/officeart/2005/8/layout/default"/>
    <dgm:cxn modelId="{42048194-4E09-454A-BEF6-91397B383DC3}" type="presParOf" srcId="{1A5B001F-2F1B-4F72-BC8D-AE6D347E90A2}" destId="{3E160930-2541-4F6C-A053-C2C06F5BF268}" srcOrd="2" destOrd="0" presId="urn:microsoft.com/office/officeart/2005/8/layout/default"/>
    <dgm:cxn modelId="{AC118F6B-2A17-4D7B-AF67-212903929064}" type="presParOf" srcId="{1A5B001F-2F1B-4F72-BC8D-AE6D347E90A2}" destId="{0D07DA90-BCB2-4221-B6B8-E60D9E005ECD}" srcOrd="3" destOrd="0" presId="urn:microsoft.com/office/officeart/2005/8/layout/default"/>
    <dgm:cxn modelId="{24784B9E-36FC-4231-9BCC-849A8091F93B}" type="presParOf" srcId="{1A5B001F-2F1B-4F72-BC8D-AE6D347E90A2}" destId="{FADEFDA7-847D-4360-9D78-44B30A8E791D}" srcOrd="4" destOrd="0" presId="urn:microsoft.com/office/officeart/2005/8/layout/default"/>
    <dgm:cxn modelId="{23B20814-4616-4643-ABA4-88B5202BA707}" type="presParOf" srcId="{1A5B001F-2F1B-4F72-BC8D-AE6D347E90A2}" destId="{CAF9B400-ABCB-46EE-A37D-F3D6DB41022E}" srcOrd="5" destOrd="0" presId="urn:microsoft.com/office/officeart/2005/8/layout/default"/>
    <dgm:cxn modelId="{35D2CFD2-D786-41E9-AC4A-D6A475F51CD2}" type="presParOf" srcId="{1A5B001F-2F1B-4F72-BC8D-AE6D347E90A2}" destId="{7CC7DF45-21AA-495E-8018-9E5A714F846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1C4FE0-BE2C-4503-A7BC-C3F21990955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CO"/>
        </a:p>
      </dgm:t>
    </dgm:pt>
    <dgm:pt modelId="{902DC16B-E787-419C-BB95-117300E76CB7}">
      <dgm:prSet custT="1"/>
      <dgm:spPr/>
      <dgm:t>
        <a:bodyPr/>
        <a:lstStyle/>
        <a:p>
          <a:pPr rtl="0"/>
          <a:r>
            <a:rPr lang="es-CO" sz="2000" b="0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Incorpora el consenso de los expertos nacionales.</a:t>
          </a:r>
          <a:endParaRPr lang="es-CO" sz="2000" b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39196F0A-B587-4742-861B-BD4F5064CB21}" type="parTrans" cxnId="{2E589F18-DBB5-4960-90C1-4AFB4F7B99EC}">
      <dgm:prSet/>
      <dgm:spPr/>
      <dgm:t>
        <a:bodyPr/>
        <a:lstStyle/>
        <a:p>
          <a:endParaRPr lang="es-CO" sz="3600" b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056E80C8-B01A-45BB-B0D1-690664BFEDF6}" type="sibTrans" cxnId="{2E589F18-DBB5-4960-90C1-4AFB4F7B99EC}">
      <dgm:prSet custT="1"/>
      <dgm:spPr/>
      <dgm:t>
        <a:bodyPr/>
        <a:lstStyle/>
        <a:p>
          <a:endParaRPr lang="es-CO" sz="3600" b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06995BA7-D15D-4020-8F30-4E1C3A708389}">
      <dgm:prSet custT="1"/>
      <dgm:spPr/>
      <dgm:t>
        <a:bodyPr/>
        <a:lstStyle/>
        <a:p>
          <a:pPr rtl="0"/>
          <a:r>
            <a:rPr lang="es-CO" sz="2000" b="0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Marco de medición del desempeño en EE homogéneo y acreditado a nivel internacional.</a:t>
          </a:r>
          <a:endParaRPr lang="es-CO" sz="2000" b="0" dirty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B9242BF4-A952-46B8-9023-A6B6FA059CCA}" type="parTrans" cxnId="{16ADF44D-AA24-41F4-80F2-6D71488D89D2}">
      <dgm:prSet/>
      <dgm:spPr/>
      <dgm:t>
        <a:bodyPr/>
        <a:lstStyle/>
        <a:p>
          <a:endParaRPr lang="es-CO" sz="3600" b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5A0C007C-0C49-48C1-9602-EBD5A58011CD}" type="sibTrans" cxnId="{16ADF44D-AA24-41F4-80F2-6D71488D89D2}">
      <dgm:prSet custT="1"/>
      <dgm:spPr/>
      <dgm:t>
        <a:bodyPr/>
        <a:lstStyle/>
        <a:p>
          <a:endParaRPr lang="es-CO" sz="3600" b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2A5AE083-E839-42F8-8B3D-832C72615364}">
      <dgm:prSet custT="1"/>
      <dgm:spPr/>
      <dgm:t>
        <a:bodyPr/>
        <a:lstStyle/>
        <a:p>
          <a:pPr rtl="0"/>
          <a:r>
            <a:rPr lang="es-CO" sz="2000" b="0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Involucra todos los procesos que pueden lograr reducir los consumos de forma continua.</a:t>
          </a:r>
          <a:endParaRPr lang="es-CO" sz="2000" b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0ECF6985-8496-4EF0-A82D-322DAAE2093C}" type="parTrans" cxnId="{AF51B5F2-917B-447D-BB34-228B158E3588}">
      <dgm:prSet/>
      <dgm:spPr/>
      <dgm:t>
        <a:bodyPr/>
        <a:lstStyle/>
        <a:p>
          <a:endParaRPr lang="es-CO" sz="3600" b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B69B691E-00A4-440B-83FD-6D2B119B6E95}" type="sibTrans" cxnId="{AF51B5F2-917B-447D-BB34-228B158E3588}">
      <dgm:prSet custT="1"/>
      <dgm:spPr/>
      <dgm:t>
        <a:bodyPr/>
        <a:lstStyle/>
        <a:p>
          <a:endParaRPr lang="es-CO" sz="3600" b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1021338F-E151-4130-B029-97D1706EDF0D}">
      <dgm:prSet custT="1"/>
      <dgm:spPr/>
      <dgm:t>
        <a:bodyPr/>
        <a:lstStyle/>
        <a:p>
          <a:pPr rtl="0"/>
          <a:r>
            <a:rPr lang="es-CO" sz="2000" b="0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Realiza y mantiene un control operacional energético sobre los procesos.</a:t>
          </a:r>
          <a:endParaRPr lang="es-CO" sz="2000" b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03B567FF-22F9-414B-BA1F-9C0B0DBCE8FD}" type="parTrans" cxnId="{DA2E9268-F8F8-439D-99AA-2F06F6D552AD}">
      <dgm:prSet/>
      <dgm:spPr/>
      <dgm:t>
        <a:bodyPr/>
        <a:lstStyle/>
        <a:p>
          <a:endParaRPr lang="es-CO" sz="3600" b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9A7E0D93-E5C0-47B7-B7C5-4054EE5514FC}" type="sibTrans" cxnId="{DA2E9268-F8F8-439D-99AA-2F06F6D552AD}">
      <dgm:prSet custT="1"/>
      <dgm:spPr/>
      <dgm:t>
        <a:bodyPr/>
        <a:lstStyle/>
        <a:p>
          <a:endParaRPr lang="es-CO" sz="3600" b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2638F26F-F8F6-4F3B-8B91-85788F16FFA4}">
      <dgm:prSet custT="1"/>
      <dgm:spPr/>
      <dgm:t>
        <a:bodyPr/>
        <a:lstStyle/>
        <a:p>
          <a:pPr rtl="0"/>
          <a:r>
            <a:rPr lang="es-CO" sz="2000" b="0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Logra y mantiene competencia del personal para ejecutar los procedimientos que reducen los consumos.</a:t>
          </a:r>
          <a:endParaRPr lang="es-CO" sz="2000" b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7AD81B0B-D2A3-404B-9A36-BDAD49D6AB3C}" type="parTrans" cxnId="{7D37C503-91A9-49F5-B642-DE6C9F7D8BF4}">
      <dgm:prSet/>
      <dgm:spPr/>
      <dgm:t>
        <a:bodyPr/>
        <a:lstStyle/>
        <a:p>
          <a:endParaRPr lang="es-CO" sz="3600" b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9D511C6E-0A72-41A0-9D1C-46D3D3316E11}" type="sibTrans" cxnId="{7D37C503-91A9-49F5-B642-DE6C9F7D8BF4}">
      <dgm:prSet/>
      <dgm:spPr/>
      <dgm:t>
        <a:bodyPr/>
        <a:lstStyle/>
        <a:p>
          <a:endParaRPr lang="es-CO" sz="3600" b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10171477-0262-4A8F-9D88-1F4401B035D8}">
      <dgm:prSet custT="1"/>
      <dgm:spPr/>
      <dgm:t>
        <a:bodyPr/>
        <a:lstStyle/>
        <a:p>
          <a:endParaRPr lang="es-CO"/>
        </a:p>
      </dgm:t>
    </dgm:pt>
    <dgm:pt modelId="{DD99D5B1-5046-41EC-AFA1-C109983C04AA}" type="parTrans" cxnId="{81C8E7F5-DBF6-4FC1-814A-0E77B3C78174}">
      <dgm:prSet/>
      <dgm:spPr/>
      <dgm:t>
        <a:bodyPr/>
        <a:lstStyle/>
        <a:p>
          <a:endParaRPr lang="es-CO" sz="3600" b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D17B3E1A-8D00-4BDE-B321-53D9F5FCA0AA}" type="sibTrans" cxnId="{81C8E7F5-DBF6-4FC1-814A-0E77B3C78174}">
      <dgm:prSet/>
      <dgm:spPr/>
      <dgm:t>
        <a:bodyPr/>
        <a:lstStyle/>
        <a:p>
          <a:endParaRPr lang="es-CO" sz="3600" b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619CE756-2804-4CC9-82FD-A2DCE04A6BBE}" type="pres">
      <dgm:prSet presAssocID="{491C4FE0-BE2C-4503-A7BC-C3F21990955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61AB324-0F7B-42B6-9F8D-766919C3B868}" type="pres">
      <dgm:prSet presAssocID="{491C4FE0-BE2C-4503-A7BC-C3F219909558}" presName="dummyMaxCanvas" presStyleCnt="0">
        <dgm:presLayoutVars/>
      </dgm:prSet>
      <dgm:spPr/>
    </dgm:pt>
    <dgm:pt modelId="{55AEF78A-5CB7-491C-BA77-1C698661928B}" type="pres">
      <dgm:prSet presAssocID="{491C4FE0-BE2C-4503-A7BC-C3F21990955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382DC3-67DD-44AC-86E9-37E820850300}" type="pres">
      <dgm:prSet presAssocID="{491C4FE0-BE2C-4503-A7BC-C3F21990955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8F81E3-5382-477C-8D99-E0C622DFBB1B}" type="pres">
      <dgm:prSet presAssocID="{491C4FE0-BE2C-4503-A7BC-C3F21990955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5E8DFA-361B-4FD1-950F-A64892683849}" type="pres">
      <dgm:prSet presAssocID="{491C4FE0-BE2C-4503-A7BC-C3F21990955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4515B4-F77F-4104-AC0F-1F4FF339CDD5}" type="pres">
      <dgm:prSet presAssocID="{491C4FE0-BE2C-4503-A7BC-C3F21990955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865AD5F-E1BB-4AD4-85EB-C041E776CE55}" type="pres">
      <dgm:prSet presAssocID="{491C4FE0-BE2C-4503-A7BC-C3F21990955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5F2121-4A76-4092-BC62-30FE19EBFF03}" type="pres">
      <dgm:prSet presAssocID="{491C4FE0-BE2C-4503-A7BC-C3F21990955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1FFDAB-E2CB-4AA9-9236-BFF13CA6243D}" type="pres">
      <dgm:prSet presAssocID="{491C4FE0-BE2C-4503-A7BC-C3F21990955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8D3CEEB-985A-4C42-9456-7C80391406F3}" type="pres">
      <dgm:prSet presAssocID="{491C4FE0-BE2C-4503-A7BC-C3F21990955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1B96E2-C7B4-43A9-A0C1-6E5520311DC0}" type="pres">
      <dgm:prSet presAssocID="{491C4FE0-BE2C-4503-A7BC-C3F21990955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842223-0DA6-40B3-8F6E-C3D276FEAADD}" type="pres">
      <dgm:prSet presAssocID="{491C4FE0-BE2C-4503-A7BC-C3F21990955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9E2962-3EFA-4A0E-837C-066663F19C24}" type="pres">
      <dgm:prSet presAssocID="{491C4FE0-BE2C-4503-A7BC-C3F21990955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A67AA4-8FEC-4BAE-84A1-1B2B67D29ABD}" type="pres">
      <dgm:prSet presAssocID="{491C4FE0-BE2C-4503-A7BC-C3F21990955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7E65F6D-FDE7-419B-A5E0-C3633DC6BBA3}" type="pres">
      <dgm:prSet presAssocID="{491C4FE0-BE2C-4503-A7BC-C3F21990955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9B5A35E-AF1A-48E8-A4E3-3FA47243912D}" type="presOf" srcId="{2A5AE083-E839-42F8-8B3D-832C72615364}" destId="{509E2962-3EFA-4A0E-837C-066663F19C24}" srcOrd="1" destOrd="0" presId="urn:microsoft.com/office/officeart/2005/8/layout/vProcess5"/>
    <dgm:cxn modelId="{EFCECE56-9FDC-4280-9F85-D2D972581F44}" type="presOf" srcId="{491C4FE0-BE2C-4503-A7BC-C3F219909558}" destId="{619CE756-2804-4CC9-82FD-A2DCE04A6BBE}" srcOrd="0" destOrd="0" presId="urn:microsoft.com/office/officeart/2005/8/layout/vProcess5"/>
    <dgm:cxn modelId="{AF51B5F2-917B-447D-BB34-228B158E3588}" srcId="{491C4FE0-BE2C-4503-A7BC-C3F219909558}" destId="{2A5AE083-E839-42F8-8B3D-832C72615364}" srcOrd="2" destOrd="0" parTransId="{0ECF6985-8496-4EF0-A82D-322DAAE2093C}" sibTransId="{B69B691E-00A4-440B-83FD-6D2B119B6E95}"/>
    <dgm:cxn modelId="{B89710DE-7E27-4B37-9EF0-FEA91B02BFB6}" type="presOf" srcId="{06995BA7-D15D-4020-8F30-4E1C3A708389}" destId="{BE382DC3-67DD-44AC-86E9-37E820850300}" srcOrd="0" destOrd="0" presId="urn:microsoft.com/office/officeart/2005/8/layout/vProcess5"/>
    <dgm:cxn modelId="{5150BE20-228A-4EE2-91FE-5B9AF5124DAA}" type="presOf" srcId="{1021338F-E151-4130-B029-97D1706EDF0D}" destId="{66A67AA4-8FEC-4BAE-84A1-1B2B67D29ABD}" srcOrd="1" destOrd="0" presId="urn:microsoft.com/office/officeart/2005/8/layout/vProcess5"/>
    <dgm:cxn modelId="{10C62CD4-3EA6-4E26-AFCA-9A7D5BF593A4}" type="presOf" srcId="{2638F26F-F8F6-4F3B-8B91-85788F16FFA4}" destId="{304515B4-F77F-4104-AC0F-1F4FF339CDD5}" srcOrd="0" destOrd="0" presId="urn:microsoft.com/office/officeart/2005/8/layout/vProcess5"/>
    <dgm:cxn modelId="{DA2E9268-F8F8-439D-99AA-2F06F6D552AD}" srcId="{491C4FE0-BE2C-4503-A7BC-C3F219909558}" destId="{1021338F-E151-4130-B029-97D1706EDF0D}" srcOrd="3" destOrd="0" parTransId="{03B567FF-22F9-414B-BA1F-9C0B0DBCE8FD}" sibTransId="{9A7E0D93-E5C0-47B7-B7C5-4054EE5514FC}"/>
    <dgm:cxn modelId="{26434DCD-E695-40D2-A625-0EF709A1B7E6}" type="presOf" srcId="{2A5AE083-E839-42F8-8B3D-832C72615364}" destId="{448F81E3-5382-477C-8D99-E0C622DFBB1B}" srcOrd="0" destOrd="0" presId="urn:microsoft.com/office/officeart/2005/8/layout/vProcess5"/>
    <dgm:cxn modelId="{96C4AA29-4808-42B8-9A68-2B4D18C94783}" type="presOf" srcId="{5A0C007C-0C49-48C1-9602-EBD5A58011CD}" destId="{B95F2121-4A76-4092-BC62-30FE19EBFF03}" srcOrd="0" destOrd="0" presId="urn:microsoft.com/office/officeart/2005/8/layout/vProcess5"/>
    <dgm:cxn modelId="{451F0192-57CA-4724-AE37-249FC847017C}" type="presOf" srcId="{1021338F-E151-4130-B029-97D1706EDF0D}" destId="{C65E8DFA-361B-4FD1-950F-A64892683849}" srcOrd="0" destOrd="0" presId="urn:microsoft.com/office/officeart/2005/8/layout/vProcess5"/>
    <dgm:cxn modelId="{16ADF44D-AA24-41F4-80F2-6D71488D89D2}" srcId="{491C4FE0-BE2C-4503-A7BC-C3F219909558}" destId="{06995BA7-D15D-4020-8F30-4E1C3A708389}" srcOrd="1" destOrd="0" parTransId="{B9242BF4-A952-46B8-9023-A6B6FA059CCA}" sibTransId="{5A0C007C-0C49-48C1-9602-EBD5A58011CD}"/>
    <dgm:cxn modelId="{7BE2FF33-C868-4E59-A0BC-C13A8FCAC338}" type="presOf" srcId="{902DC16B-E787-419C-BB95-117300E76CB7}" destId="{251B96E2-C7B4-43A9-A0C1-6E5520311DC0}" srcOrd="1" destOrd="0" presId="urn:microsoft.com/office/officeart/2005/8/layout/vProcess5"/>
    <dgm:cxn modelId="{81C8E7F5-DBF6-4FC1-814A-0E77B3C78174}" srcId="{491C4FE0-BE2C-4503-A7BC-C3F219909558}" destId="{10171477-0262-4A8F-9D88-1F4401B035D8}" srcOrd="5" destOrd="0" parTransId="{DD99D5B1-5046-41EC-AFA1-C109983C04AA}" sibTransId="{D17B3E1A-8D00-4BDE-B321-53D9F5FCA0AA}"/>
    <dgm:cxn modelId="{256A9CFB-0AE5-4620-B47C-A57A076F6813}" type="presOf" srcId="{2638F26F-F8F6-4F3B-8B91-85788F16FFA4}" destId="{27E65F6D-FDE7-419B-A5E0-C3633DC6BBA3}" srcOrd="1" destOrd="0" presId="urn:microsoft.com/office/officeart/2005/8/layout/vProcess5"/>
    <dgm:cxn modelId="{2860733E-92B9-4F89-908D-4AD1754D97ED}" type="presOf" srcId="{902DC16B-E787-419C-BB95-117300E76CB7}" destId="{55AEF78A-5CB7-491C-BA77-1C698661928B}" srcOrd="0" destOrd="0" presId="urn:microsoft.com/office/officeart/2005/8/layout/vProcess5"/>
    <dgm:cxn modelId="{CD928CF5-C19D-4DFC-B3C9-04ED8327B080}" type="presOf" srcId="{056E80C8-B01A-45BB-B0D1-690664BFEDF6}" destId="{C865AD5F-E1BB-4AD4-85EB-C041E776CE55}" srcOrd="0" destOrd="0" presId="urn:microsoft.com/office/officeart/2005/8/layout/vProcess5"/>
    <dgm:cxn modelId="{7D37C503-91A9-49F5-B642-DE6C9F7D8BF4}" srcId="{491C4FE0-BE2C-4503-A7BC-C3F219909558}" destId="{2638F26F-F8F6-4F3B-8B91-85788F16FFA4}" srcOrd="4" destOrd="0" parTransId="{7AD81B0B-D2A3-404B-9A36-BDAD49D6AB3C}" sibTransId="{9D511C6E-0A72-41A0-9D1C-46D3D3316E11}"/>
    <dgm:cxn modelId="{2E589F18-DBB5-4960-90C1-4AFB4F7B99EC}" srcId="{491C4FE0-BE2C-4503-A7BC-C3F219909558}" destId="{902DC16B-E787-419C-BB95-117300E76CB7}" srcOrd="0" destOrd="0" parTransId="{39196F0A-B587-4742-861B-BD4F5064CB21}" sibTransId="{056E80C8-B01A-45BB-B0D1-690664BFEDF6}"/>
    <dgm:cxn modelId="{21EDF712-8501-4D0B-8B96-826958DD91E8}" type="presOf" srcId="{06995BA7-D15D-4020-8F30-4E1C3A708389}" destId="{73842223-0DA6-40B3-8F6E-C3D276FEAADD}" srcOrd="1" destOrd="0" presId="urn:microsoft.com/office/officeart/2005/8/layout/vProcess5"/>
    <dgm:cxn modelId="{93887EC2-C73A-4F49-A9EF-10935D56E27A}" type="presOf" srcId="{9A7E0D93-E5C0-47B7-B7C5-4054EE5514FC}" destId="{98D3CEEB-985A-4C42-9456-7C80391406F3}" srcOrd="0" destOrd="0" presId="urn:microsoft.com/office/officeart/2005/8/layout/vProcess5"/>
    <dgm:cxn modelId="{3758AF07-B569-4635-95C4-7A9332E88319}" type="presOf" srcId="{B69B691E-00A4-440B-83FD-6D2B119B6E95}" destId="{E41FFDAB-E2CB-4AA9-9236-BFF13CA6243D}" srcOrd="0" destOrd="0" presId="urn:microsoft.com/office/officeart/2005/8/layout/vProcess5"/>
    <dgm:cxn modelId="{845A3FCD-59E3-429A-950A-1CAFE4454592}" type="presParOf" srcId="{619CE756-2804-4CC9-82FD-A2DCE04A6BBE}" destId="{E61AB324-0F7B-42B6-9F8D-766919C3B868}" srcOrd="0" destOrd="0" presId="urn:microsoft.com/office/officeart/2005/8/layout/vProcess5"/>
    <dgm:cxn modelId="{A81D2619-35C6-4A55-AA1A-47B2EF8166BA}" type="presParOf" srcId="{619CE756-2804-4CC9-82FD-A2DCE04A6BBE}" destId="{55AEF78A-5CB7-491C-BA77-1C698661928B}" srcOrd="1" destOrd="0" presId="urn:microsoft.com/office/officeart/2005/8/layout/vProcess5"/>
    <dgm:cxn modelId="{DBD44E8D-4AC7-4FCF-9ADC-CDD320A376A8}" type="presParOf" srcId="{619CE756-2804-4CC9-82FD-A2DCE04A6BBE}" destId="{BE382DC3-67DD-44AC-86E9-37E820850300}" srcOrd="2" destOrd="0" presId="urn:microsoft.com/office/officeart/2005/8/layout/vProcess5"/>
    <dgm:cxn modelId="{4426D8F1-2CB0-45CC-86C5-05ED12346DD6}" type="presParOf" srcId="{619CE756-2804-4CC9-82FD-A2DCE04A6BBE}" destId="{448F81E3-5382-477C-8D99-E0C622DFBB1B}" srcOrd="3" destOrd="0" presId="urn:microsoft.com/office/officeart/2005/8/layout/vProcess5"/>
    <dgm:cxn modelId="{747DFD9F-5218-41FB-BD3D-2E06799AEFE4}" type="presParOf" srcId="{619CE756-2804-4CC9-82FD-A2DCE04A6BBE}" destId="{C65E8DFA-361B-4FD1-950F-A64892683849}" srcOrd="4" destOrd="0" presId="urn:microsoft.com/office/officeart/2005/8/layout/vProcess5"/>
    <dgm:cxn modelId="{D5C44070-8E9B-47FC-AF4E-339F39FEA246}" type="presParOf" srcId="{619CE756-2804-4CC9-82FD-A2DCE04A6BBE}" destId="{304515B4-F77F-4104-AC0F-1F4FF339CDD5}" srcOrd="5" destOrd="0" presId="urn:microsoft.com/office/officeart/2005/8/layout/vProcess5"/>
    <dgm:cxn modelId="{472B6697-7E79-4698-8B3C-C19492D4A558}" type="presParOf" srcId="{619CE756-2804-4CC9-82FD-A2DCE04A6BBE}" destId="{C865AD5F-E1BB-4AD4-85EB-C041E776CE55}" srcOrd="6" destOrd="0" presId="urn:microsoft.com/office/officeart/2005/8/layout/vProcess5"/>
    <dgm:cxn modelId="{D0C3F587-C4C8-4168-9090-1BB59941A792}" type="presParOf" srcId="{619CE756-2804-4CC9-82FD-A2DCE04A6BBE}" destId="{B95F2121-4A76-4092-BC62-30FE19EBFF03}" srcOrd="7" destOrd="0" presId="urn:microsoft.com/office/officeart/2005/8/layout/vProcess5"/>
    <dgm:cxn modelId="{15C7505B-4738-4F2A-9D17-42C36E7B56A5}" type="presParOf" srcId="{619CE756-2804-4CC9-82FD-A2DCE04A6BBE}" destId="{E41FFDAB-E2CB-4AA9-9236-BFF13CA6243D}" srcOrd="8" destOrd="0" presId="urn:microsoft.com/office/officeart/2005/8/layout/vProcess5"/>
    <dgm:cxn modelId="{DCFFE28C-6716-49B3-BA83-78A9798684A6}" type="presParOf" srcId="{619CE756-2804-4CC9-82FD-A2DCE04A6BBE}" destId="{98D3CEEB-985A-4C42-9456-7C80391406F3}" srcOrd="9" destOrd="0" presId="urn:microsoft.com/office/officeart/2005/8/layout/vProcess5"/>
    <dgm:cxn modelId="{DBF23F89-8019-45DC-AEF1-2F3B4B41DEEF}" type="presParOf" srcId="{619CE756-2804-4CC9-82FD-A2DCE04A6BBE}" destId="{251B96E2-C7B4-43A9-A0C1-6E5520311DC0}" srcOrd="10" destOrd="0" presId="urn:microsoft.com/office/officeart/2005/8/layout/vProcess5"/>
    <dgm:cxn modelId="{41F09DB3-A29A-450F-A6E0-C21F0E5E88E7}" type="presParOf" srcId="{619CE756-2804-4CC9-82FD-A2DCE04A6BBE}" destId="{73842223-0DA6-40B3-8F6E-C3D276FEAADD}" srcOrd="11" destOrd="0" presId="urn:microsoft.com/office/officeart/2005/8/layout/vProcess5"/>
    <dgm:cxn modelId="{C9E8C4FF-1202-48FD-9FF9-C1B28616C7BF}" type="presParOf" srcId="{619CE756-2804-4CC9-82FD-A2DCE04A6BBE}" destId="{509E2962-3EFA-4A0E-837C-066663F19C24}" srcOrd="12" destOrd="0" presId="urn:microsoft.com/office/officeart/2005/8/layout/vProcess5"/>
    <dgm:cxn modelId="{53A7E166-9875-4BD2-AD24-DE608A56719B}" type="presParOf" srcId="{619CE756-2804-4CC9-82FD-A2DCE04A6BBE}" destId="{66A67AA4-8FEC-4BAE-84A1-1B2B67D29ABD}" srcOrd="13" destOrd="0" presId="urn:microsoft.com/office/officeart/2005/8/layout/vProcess5"/>
    <dgm:cxn modelId="{172D6197-79B8-4D90-9960-A11D2ACF1A88}" type="presParOf" srcId="{619CE756-2804-4CC9-82FD-A2DCE04A6BBE}" destId="{27E65F6D-FDE7-419B-A5E0-C3633DC6BBA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97E728-EED7-4646-ADA4-A3CCBF769C8D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B2749828-3ED0-449B-8A56-D29835363600}">
      <dgm:prSet phldrT="[Texto]"/>
      <dgm:spPr/>
      <dgm:t>
        <a:bodyPr/>
        <a:lstStyle/>
        <a:p>
          <a:r>
            <a:rPr lang="es-CO" dirty="0" smtClean="0">
              <a:latin typeface="Malgun Gothic" panose="020B0503020000020004" pitchFamily="34" charset="-127"/>
              <a:ea typeface="Malgun Gothic" panose="020B0503020000020004" pitchFamily="34" charset="-127"/>
            </a:rPr>
            <a:t>Liderazgo</a:t>
          </a:r>
          <a:endParaRPr lang="es-CO" dirty="0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0D6555C9-5338-4CC3-87ED-EF1A0D8377AB}" type="parTrans" cxnId="{D82B216D-DBBC-456A-9118-7E6716325073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0B3901DD-B80E-4F35-863D-76BC2D3DB72B}" type="sibTrans" cxnId="{D82B216D-DBBC-456A-9118-7E6716325073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8BA51DA9-4A25-4788-AAA4-95D72DA0C800}">
      <dgm:prSet phldrT="[Texto]"/>
      <dgm:spPr/>
      <dgm:t>
        <a:bodyPr/>
        <a:lstStyle/>
        <a:p>
          <a:r>
            <a:rPr lang="es-CO" dirty="0" smtClean="0">
              <a:latin typeface="Malgun Gothic" panose="020B0503020000020004" pitchFamily="34" charset="-127"/>
              <a:ea typeface="Malgun Gothic" panose="020B0503020000020004" pitchFamily="34" charset="-127"/>
            </a:rPr>
            <a:t>Planificación</a:t>
          </a:r>
          <a:endParaRPr lang="es-CO" dirty="0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7233018B-CF95-4E57-BC72-8C5F9BE916DE}" type="parTrans" cxnId="{093310D5-A25E-4450-9BD3-248113616006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495CB9BA-D493-4A9D-86A2-F7D5CD396C40}" type="sibTrans" cxnId="{093310D5-A25E-4450-9BD3-248113616006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C407C759-D8BB-4DB9-9CD0-D634655B2F40}">
      <dgm:prSet phldrT="[Texto]"/>
      <dgm:spPr/>
      <dgm:t>
        <a:bodyPr/>
        <a:lstStyle/>
        <a:p>
          <a:r>
            <a:rPr lang="es-CO" dirty="0" smtClean="0">
              <a:latin typeface="Malgun Gothic" panose="020B0503020000020004" pitchFamily="34" charset="-127"/>
              <a:ea typeface="Malgun Gothic" panose="020B0503020000020004" pitchFamily="34" charset="-127"/>
            </a:rPr>
            <a:t>Apoyo y operación</a:t>
          </a:r>
          <a:endParaRPr lang="es-CO" dirty="0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0F771550-95A4-40B5-90E8-A0FA5A33A95C}" type="parTrans" cxnId="{1BD8A251-06D4-404E-BF94-97AB4AA2049D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C91E09BA-BBCF-491A-B02A-EC16A37434F2}" type="sibTrans" cxnId="{1BD8A251-06D4-404E-BF94-97AB4AA2049D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B5377AAA-79DA-4636-A4A3-5C706C32079F}">
      <dgm:prSet phldrT="[Texto]"/>
      <dgm:spPr/>
      <dgm:t>
        <a:bodyPr/>
        <a:lstStyle/>
        <a:p>
          <a:r>
            <a:rPr lang="es-CO" dirty="0" smtClean="0">
              <a:latin typeface="Malgun Gothic" panose="020B0503020000020004" pitchFamily="34" charset="-127"/>
              <a:ea typeface="Malgun Gothic" panose="020B0503020000020004" pitchFamily="34" charset="-127"/>
            </a:rPr>
            <a:t>Evaluación del desempeño</a:t>
          </a:r>
          <a:endParaRPr lang="es-CO" dirty="0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7FB3BB61-804D-4752-9AEB-FA23D0B218ED}" type="parTrans" cxnId="{7E7B8788-E374-42DD-9D9A-FD722A3761BC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DC3C68AE-4EE9-4525-B4DB-B86DB687FEF0}" type="sibTrans" cxnId="{7E7B8788-E374-42DD-9D9A-FD722A3761BC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2FD67B40-3E18-42A6-A449-D7DC2D02B2E7}">
      <dgm:prSet phldrT="[Texto]"/>
      <dgm:spPr/>
      <dgm:t>
        <a:bodyPr/>
        <a:lstStyle/>
        <a:p>
          <a:r>
            <a:rPr lang="es-CO" dirty="0" smtClean="0">
              <a:latin typeface="Malgun Gothic" panose="020B0503020000020004" pitchFamily="34" charset="-127"/>
              <a:ea typeface="Malgun Gothic" panose="020B0503020000020004" pitchFamily="34" charset="-127"/>
            </a:rPr>
            <a:t>Mejora</a:t>
          </a:r>
          <a:endParaRPr lang="es-CO" dirty="0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16452E85-7777-448B-8438-4975A8366E46}" type="parTrans" cxnId="{A646469B-1CDB-409B-83B6-590BA16419D1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0871A49B-3A3F-42C6-9225-348042A8E31F}" type="sibTrans" cxnId="{A646469B-1CDB-409B-83B6-590BA16419D1}">
      <dgm:prSet/>
      <dgm:spPr/>
      <dgm:t>
        <a:bodyPr/>
        <a:lstStyle/>
        <a:p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5960AE8D-58A3-4604-8966-78F586352498}" type="pres">
      <dgm:prSet presAssocID="{2997E728-EED7-4646-ADA4-A3CCBF769C8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7B94D1C-77DB-4B77-9C8F-115BFC92161E}" type="pres">
      <dgm:prSet presAssocID="{2997E728-EED7-4646-ADA4-A3CCBF769C8D}" presName="radial" presStyleCnt="0">
        <dgm:presLayoutVars>
          <dgm:animLvl val="ctr"/>
        </dgm:presLayoutVars>
      </dgm:prSet>
      <dgm:spPr/>
    </dgm:pt>
    <dgm:pt modelId="{5D61BCF8-7097-4C2B-A271-2DF99EF9E19B}" type="pres">
      <dgm:prSet presAssocID="{B2749828-3ED0-449B-8A56-D29835363600}" presName="centerShape" presStyleLbl="vennNode1" presStyleIdx="0" presStyleCnt="5"/>
      <dgm:spPr/>
      <dgm:t>
        <a:bodyPr/>
        <a:lstStyle/>
        <a:p>
          <a:endParaRPr lang="es-CO"/>
        </a:p>
      </dgm:t>
    </dgm:pt>
    <dgm:pt modelId="{61806F00-CAB7-4D31-9B17-50CECBD55455}" type="pres">
      <dgm:prSet presAssocID="{8BA51DA9-4A25-4788-AAA4-95D72DA0C800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2F14CB-E963-4C01-9C9E-67920773E48E}" type="pres">
      <dgm:prSet presAssocID="{C407C759-D8BB-4DB9-9CD0-D634655B2F40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4055D3A-EFB3-408C-9945-8F5B0AD7FF46}" type="pres">
      <dgm:prSet presAssocID="{B5377AAA-79DA-4636-A4A3-5C706C32079F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449797-BC33-42DF-B983-BE340A6C11A5}" type="pres">
      <dgm:prSet presAssocID="{2FD67B40-3E18-42A6-A449-D7DC2D02B2E7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2F9234E-F74C-43C5-A79E-317967E9B780}" type="presOf" srcId="{C407C759-D8BB-4DB9-9CD0-D634655B2F40}" destId="{702F14CB-E963-4C01-9C9E-67920773E48E}" srcOrd="0" destOrd="0" presId="urn:microsoft.com/office/officeart/2005/8/layout/radial3"/>
    <dgm:cxn modelId="{A646469B-1CDB-409B-83B6-590BA16419D1}" srcId="{B2749828-3ED0-449B-8A56-D29835363600}" destId="{2FD67B40-3E18-42A6-A449-D7DC2D02B2E7}" srcOrd="3" destOrd="0" parTransId="{16452E85-7777-448B-8438-4975A8366E46}" sibTransId="{0871A49B-3A3F-42C6-9225-348042A8E31F}"/>
    <dgm:cxn modelId="{D82B216D-DBBC-456A-9118-7E6716325073}" srcId="{2997E728-EED7-4646-ADA4-A3CCBF769C8D}" destId="{B2749828-3ED0-449B-8A56-D29835363600}" srcOrd="0" destOrd="0" parTransId="{0D6555C9-5338-4CC3-87ED-EF1A0D8377AB}" sibTransId="{0B3901DD-B80E-4F35-863D-76BC2D3DB72B}"/>
    <dgm:cxn modelId="{C0EF509F-23DE-4D41-9611-27FD8B53216C}" type="presOf" srcId="{2997E728-EED7-4646-ADA4-A3CCBF769C8D}" destId="{5960AE8D-58A3-4604-8966-78F586352498}" srcOrd="0" destOrd="0" presId="urn:microsoft.com/office/officeart/2005/8/layout/radial3"/>
    <dgm:cxn modelId="{28812B52-888C-499E-91F8-A3EB1BA8DDA4}" type="presOf" srcId="{2FD67B40-3E18-42A6-A449-D7DC2D02B2E7}" destId="{B2449797-BC33-42DF-B983-BE340A6C11A5}" srcOrd="0" destOrd="0" presId="urn:microsoft.com/office/officeart/2005/8/layout/radial3"/>
    <dgm:cxn modelId="{7E7B8788-E374-42DD-9D9A-FD722A3761BC}" srcId="{B2749828-3ED0-449B-8A56-D29835363600}" destId="{B5377AAA-79DA-4636-A4A3-5C706C32079F}" srcOrd="2" destOrd="0" parTransId="{7FB3BB61-804D-4752-9AEB-FA23D0B218ED}" sibTransId="{DC3C68AE-4EE9-4525-B4DB-B86DB687FEF0}"/>
    <dgm:cxn modelId="{10D19880-BB42-4CCB-AC2C-8EFD7DF7D7D6}" type="presOf" srcId="{B2749828-3ED0-449B-8A56-D29835363600}" destId="{5D61BCF8-7097-4C2B-A271-2DF99EF9E19B}" srcOrd="0" destOrd="0" presId="urn:microsoft.com/office/officeart/2005/8/layout/radial3"/>
    <dgm:cxn modelId="{1BD8A251-06D4-404E-BF94-97AB4AA2049D}" srcId="{B2749828-3ED0-449B-8A56-D29835363600}" destId="{C407C759-D8BB-4DB9-9CD0-D634655B2F40}" srcOrd="1" destOrd="0" parTransId="{0F771550-95A4-40B5-90E8-A0FA5A33A95C}" sibTransId="{C91E09BA-BBCF-491A-B02A-EC16A37434F2}"/>
    <dgm:cxn modelId="{093310D5-A25E-4450-9BD3-248113616006}" srcId="{B2749828-3ED0-449B-8A56-D29835363600}" destId="{8BA51DA9-4A25-4788-AAA4-95D72DA0C800}" srcOrd="0" destOrd="0" parTransId="{7233018B-CF95-4E57-BC72-8C5F9BE916DE}" sibTransId="{495CB9BA-D493-4A9D-86A2-F7D5CD396C40}"/>
    <dgm:cxn modelId="{15E1E5FF-9B71-47D0-BF07-A4F314879514}" type="presOf" srcId="{8BA51DA9-4A25-4788-AAA4-95D72DA0C800}" destId="{61806F00-CAB7-4D31-9B17-50CECBD55455}" srcOrd="0" destOrd="0" presId="urn:microsoft.com/office/officeart/2005/8/layout/radial3"/>
    <dgm:cxn modelId="{039F3743-4E39-4E26-9F54-A18030B895EF}" type="presOf" srcId="{B5377AAA-79DA-4636-A4A3-5C706C32079F}" destId="{14055D3A-EFB3-408C-9945-8F5B0AD7FF46}" srcOrd="0" destOrd="0" presId="urn:microsoft.com/office/officeart/2005/8/layout/radial3"/>
    <dgm:cxn modelId="{53553D1F-B306-4176-87B2-5ECF81BC4C8D}" type="presParOf" srcId="{5960AE8D-58A3-4604-8966-78F586352498}" destId="{A7B94D1C-77DB-4B77-9C8F-115BFC92161E}" srcOrd="0" destOrd="0" presId="urn:microsoft.com/office/officeart/2005/8/layout/radial3"/>
    <dgm:cxn modelId="{76E6AA07-8342-4932-9B7C-59B56D53BD96}" type="presParOf" srcId="{A7B94D1C-77DB-4B77-9C8F-115BFC92161E}" destId="{5D61BCF8-7097-4C2B-A271-2DF99EF9E19B}" srcOrd="0" destOrd="0" presId="urn:microsoft.com/office/officeart/2005/8/layout/radial3"/>
    <dgm:cxn modelId="{71C501CB-A4D0-4119-B415-BDFC0F5AE276}" type="presParOf" srcId="{A7B94D1C-77DB-4B77-9C8F-115BFC92161E}" destId="{61806F00-CAB7-4D31-9B17-50CECBD55455}" srcOrd="1" destOrd="0" presId="urn:microsoft.com/office/officeart/2005/8/layout/radial3"/>
    <dgm:cxn modelId="{8CE9508D-0430-4527-846B-B578717C4A92}" type="presParOf" srcId="{A7B94D1C-77DB-4B77-9C8F-115BFC92161E}" destId="{702F14CB-E963-4C01-9C9E-67920773E48E}" srcOrd="2" destOrd="0" presId="urn:microsoft.com/office/officeart/2005/8/layout/radial3"/>
    <dgm:cxn modelId="{2C03D0FD-85EA-49A4-A032-1DF1BC128A7E}" type="presParOf" srcId="{A7B94D1C-77DB-4B77-9C8F-115BFC92161E}" destId="{14055D3A-EFB3-408C-9945-8F5B0AD7FF46}" srcOrd="3" destOrd="0" presId="urn:microsoft.com/office/officeart/2005/8/layout/radial3"/>
    <dgm:cxn modelId="{FC08F109-4E6C-466B-A112-9247D330A149}" type="presParOf" srcId="{A7B94D1C-77DB-4B77-9C8F-115BFC92161E}" destId="{B2449797-BC33-42DF-B983-BE340A6C11A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324C6D-9E6E-45E5-9FE2-9F08477246F6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28EDA545-66C2-450A-8BAF-F3E4A13F5358}">
      <dgm:prSet phldrT="[Texto]" custT="1"/>
      <dgm:spPr/>
      <dgm:t>
        <a:bodyPr/>
        <a:lstStyle/>
        <a:p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Gestión del mantenimiento</a:t>
          </a: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</a:t>
          </a:r>
        </a:p>
        <a:p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Centrada en la disponibilidad no en la eficiencia</a:t>
          </a:r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  <a:p>
          <a:endParaRPr lang="es-CO" sz="1400" b="1" kern="100" baseline="0" dirty="0" smtClean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Cambio</a:t>
          </a: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Mantenimiento centrado en la eficiencia</a:t>
          </a:r>
          <a:endParaRPr lang="es-CO" sz="1400" kern="100" baseline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B94E0D-CE70-4809-A22B-06A37DDA431A}" type="parTrans" cxnId="{5B8F0DB8-2A62-403B-B3B6-D43B8556DA60}">
      <dgm:prSet/>
      <dgm:spPr/>
      <dgm:t>
        <a:bodyPr/>
        <a:lstStyle/>
        <a:p>
          <a:endParaRPr lang="es-CO" sz="1400" kern="100" baseline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902173-5CFC-43C4-A89C-7E7116A9271B}" type="sibTrans" cxnId="{5B8F0DB8-2A62-403B-B3B6-D43B8556DA60}">
      <dgm:prSet/>
      <dgm:spPr/>
      <dgm:t>
        <a:bodyPr/>
        <a:lstStyle/>
        <a:p>
          <a:endParaRPr lang="es-CO" sz="1400" kern="100" baseline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2A8544-9C24-45AC-993E-A07EDF034BDE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Gestión de la producción</a:t>
          </a: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</a:p>
        <a:p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Centrada en los costos, mercado y los tiempos de entrega considerando los consumos energéticos como un gasto</a:t>
          </a:r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  <a:p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Cambio</a:t>
          </a: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Incorporación de criterios energéticos a la planeación y diseño de la producción. Manejo de indicadores energéticos en áreas productivas.</a:t>
          </a:r>
          <a:endParaRPr lang="es-CO" sz="1400" kern="100" baseline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5E178E-944E-4515-B59C-F0868AC04D52}" type="parTrans" cxnId="{EAAB4F32-5EFE-4F29-A20D-5C613B87484B}">
      <dgm:prSet/>
      <dgm:spPr/>
      <dgm:t>
        <a:bodyPr/>
        <a:lstStyle/>
        <a:p>
          <a:endParaRPr lang="es-CO" sz="1400" kern="100" baseline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8CC21E-FD9D-49EC-8F77-A99E7D7526EF}" type="sibTrans" cxnId="{EAAB4F32-5EFE-4F29-A20D-5C613B87484B}">
      <dgm:prSet/>
      <dgm:spPr/>
      <dgm:t>
        <a:bodyPr/>
        <a:lstStyle/>
        <a:p>
          <a:endParaRPr lang="es-CO" sz="1400" kern="100" baseline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CDEC65-F7F0-476B-B8C0-5FBE906D012F}">
      <dgm:prSet phldrT="[Texto]" custT="1"/>
      <dgm:spPr/>
      <dgm:t>
        <a:bodyPr/>
        <a:lstStyle/>
        <a:p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Gestión de la operación</a:t>
          </a: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</a:p>
        <a:p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Centrada en la continuidad y calidad de la producción no responde por  los consumos energéticos. </a:t>
          </a:r>
          <a:endParaRPr lang="es-CO" sz="1400" b="1" kern="100" baseline="0" dirty="0" smtClean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Cambio:</a:t>
          </a: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Criterios o ventanas operacionales para parámetros de control de la eficiencia energética.</a:t>
          </a:r>
          <a:endParaRPr lang="es-CO" sz="1400" kern="100" baseline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79E7B08-1C9A-4F3B-9A02-E2D902466C39}" type="parTrans" cxnId="{33DFC297-9D30-4846-BB7C-AD203EAB3C73}">
      <dgm:prSet/>
      <dgm:spPr/>
      <dgm:t>
        <a:bodyPr/>
        <a:lstStyle/>
        <a:p>
          <a:endParaRPr lang="es-CO" sz="1400" kern="100" baseline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A7BDCB-3E63-4E30-86E2-0D8CB0E42D4C}" type="sibTrans" cxnId="{33DFC297-9D30-4846-BB7C-AD203EAB3C73}">
      <dgm:prSet/>
      <dgm:spPr/>
      <dgm:t>
        <a:bodyPr/>
        <a:lstStyle/>
        <a:p>
          <a:endParaRPr lang="es-CO" sz="1400" kern="100" baseline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01E8C8-FB08-4A8D-8D06-AD49EBE79608}">
      <dgm:prSet phldrT="[Texto]" custT="1"/>
      <dgm:spPr/>
      <dgm:t>
        <a:bodyPr/>
        <a:lstStyle/>
        <a:p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Gestión de indicadores de eficiencia</a:t>
          </a: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</a:p>
        <a:p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Sin indicadores de eficiencia , erróneamente con índices de consumo. No hay mediciones en áreas claves</a:t>
          </a:r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  <a:p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Cambio: </a:t>
          </a: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Líneas de base energética e indicadores de desempeño en los USE. Seguimiento, medición, análisis </a:t>
          </a:r>
          <a:r>
            <a:rPr lang="es-CO" sz="1400" kern="100" baseline="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on</a:t>
          </a: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line</a:t>
          </a:r>
          <a:endParaRPr lang="es-CO" sz="1400" kern="100" baseline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422F71-7B1D-4298-8374-6ACABDC9350D}" type="parTrans" cxnId="{F0421405-F8CE-42CD-86D8-F5AB73E576B9}">
      <dgm:prSet/>
      <dgm:spPr/>
      <dgm:t>
        <a:bodyPr/>
        <a:lstStyle/>
        <a:p>
          <a:endParaRPr lang="es-CO" sz="1400" kern="100" baseline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850518D-D2C2-4B9A-88D8-A4272EB1C79D}" type="sibTrans" cxnId="{F0421405-F8CE-42CD-86D8-F5AB73E576B9}">
      <dgm:prSet/>
      <dgm:spPr/>
      <dgm:t>
        <a:bodyPr/>
        <a:lstStyle/>
        <a:p>
          <a:endParaRPr lang="es-CO" sz="1400" kern="100" baseline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9CA30F-5B71-4F89-8082-ED2E80672F3A}" type="pres">
      <dgm:prSet presAssocID="{12324C6D-9E6E-45E5-9FE2-9F08477246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72171EC-C0B7-44DD-B3BA-4544B83AADC3}" type="pres">
      <dgm:prSet presAssocID="{12324C6D-9E6E-45E5-9FE2-9F08477246F6}" presName="bkgdShp" presStyleLbl="alignAccFollowNode1" presStyleIdx="0" presStyleCnt="1" custScaleY="80400" custLinFactNeighborY="-621"/>
      <dgm:spPr/>
    </dgm:pt>
    <dgm:pt modelId="{F594139A-2E7F-4F93-830D-34B6F982F706}" type="pres">
      <dgm:prSet presAssocID="{12324C6D-9E6E-45E5-9FE2-9F08477246F6}" presName="linComp" presStyleCnt="0"/>
      <dgm:spPr/>
    </dgm:pt>
    <dgm:pt modelId="{9A8E0439-A57F-4530-A01B-01E035559BED}" type="pres">
      <dgm:prSet presAssocID="{28EDA545-66C2-450A-8BAF-F3E4A13F5358}" presName="compNode" presStyleCnt="0"/>
      <dgm:spPr/>
    </dgm:pt>
    <dgm:pt modelId="{8820F6AE-7926-4357-938C-D63A0F400351}" type="pres">
      <dgm:prSet presAssocID="{28EDA545-66C2-450A-8BAF-F3E4A13F5358}" presName="node" presStyleLbl="node1" presStyleIdx="0" presStyleCnt="4" custScaleX="118687" custScaleY="111163" custLinFactNeighborX="-3132" custLinFactNeighborY="4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7EE28D-37D1-40B6-AF9E-B0A6A8614798}" type="pres">
      <dgm:prSet presAssocID="{28EDA545-66C2-450A-8BAF-F3E4A13F5358}" presName="invisiNode" presStyleLbl="node1" presStyleIdx="0" presStyleCnt="4"/>
      <dgm:spPr/>
    </dgm:pt>
    <dgm:pt modelId="{BC883C4A-A912-4FFF-8E1A-DFC21E8BD323}" type="pres">
      <dgm:prSet presAssocID="{28EDA545-66C2-450A-8BAF-F3E4A13F5358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25FC354A-08A7-408F-A997-C38FEF897462}" type="pres">
      <dgm:prSet presAssocID="{7B902173-5CFC-43C4-A89C-7E7116A9271B}" presName="sibTrans" presStyleLbl="sibTrans2D1" presStyleIdx="0" presStyleCnt="0"/>
      <dgm:spPr/>
      <dgm:t>
        <a:bodyPr/>
        <a:lstStyle/>
        <a:p>
          <a:endParaRPr lang="es-CO"/>
        </a:p>
      </dgm:t>
    </dgm:pt>
    <dgm:pt modelId="{02E870E0-AB32-487A-BE18-3525CAD7B925}" type="pres">
      <dgm:prSet presAssocID="{242A8544-9C24-45AC-993E-A07EDF034BDE}" presName="compNode" presStyleCnt="0"/>
      <dgm:spPr/>
    </dgm:pt>
    <dgm:pt modelId="{422B8015-0C64-4752-955E-DC0D59AA5DF4}" type="pres">
      <dgm:prSet presAssocID="{242A8544-9C24-45AC-993E-A07EDF034BDE}" presName="node" presStyleLbl="node1" presStyleIdx="1" presStyleCnt="4" custScaleX="132004" custScaleY="1111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949824-BFB8-45E0-993C-1CD2A37DA60E}" type="pres">
      <dgm:prSet presAssocID="{242A8544-9C24-45AC-993E-A07EDF034BDE}" presName="invisiNode" presStyleLbl="node1" presStyleIdx="1" presStyleCnt="4"/>
      <dgm:spPr/>
    </dgm:pt>
    <dgm:pt modelId="{261524E2-6CA6-4F09-818D-B73215ED4D80}" type="pres">
      <dgm:prSet presAssocID="{242A8544-9C24-45AC-993E-A07EDF034BDE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D693630F-CCC3-476B-8EFA-ADFF4C527302}" type="pres">
      <dgm:prSet presAssocID="{A68CC21E-FD9D-49EC-8F77-A99E7D7526EF}" presName="sibTrans" presStyleLbl="sibTrans2D1" presStyleIdx="0" presStyleCnt="0"/>
      <dgm:spPr/>
      <dgm:t>
        <a:bodyPr/>
        <a:lstStyle/>
        <a:p>
          <a:endParaRPr lang="es-CO"/>
        </a:p>
      </dgm:t>
    </dgm:pt>
    <dgm:pt modelId="{CDFF320D-3938-4208-8A18-A789E55732C4}" type="pres">
      <dgm:prSet presAssocID="{65CDEC65-F7F0-476B-B8C0-5FBE906D012F}" presName="compNode" presStyleCnt="0"/>
      <dgm:spPr/>
    </dgm:pt>
    <dgm:pt modelId="{2B81A37E-B3AC-41B9-AEEE-3C3550C3BD51}" type="pres">
      <dgm:prSet presAssocID="{65CDEC65-F7F0-476B-B8C0-5FBE906D012F}" presName="node" presStyleLbl="node1" presStyleIdx="2" presStyleCnt="4" custScaleX="123481" custScaleY="1111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66AB52-B69B-4A9C-AC34-8E6262926BA3}" type="pres">
      <dgm:prSet presAssocID="{65CDEC65-F7F0-476B-B8C0-5FBE906D012F}" presName="invisiNode" presStyleLbl="node1" presStyleIdx="2" presStyleCnt="4"/>
      <dgm:spPr/>
    </dgm:pt>
    <dgm:pt modelId="{3E53788B-8BB3-46E2-8CD6-92ED06EE96CC}" type="pres">
      <dgm:prSet presAssocID="{65CDEC65-F7F0-476B-B8C0-5FBE906D012F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093BCDBF-AA72-4FE7-9073-7964EAC5A1C5}" type="pres">
      <dgm:prSet presAssocID="{0EA7BDCB-3E63-4E30-86E2-0D8CB0E42D4C}" presName="sibTrans" presStyleLbl="sibTrans2D1" presStyleIdx="0" presStyleCnt="0"/>
      <dgm:spPr/>
      <dgm:t>
        <a:bodyPr/>
        <a:lstStyle/>
        <a:p>
          <a:endParaRPr lang="es-CO"/>
        </a:p>
      </dgm:t>
    </dgm:pt>
    <dgm:pt modelId="{4E481D4B-3805-40ED-BA16-919092C9E828}" type="pres">
      <dgm:prSet presAssocID="{D801E8C8-FB08-4A8D-8D06-AD49EBE79608}" presName="compNode" presStyleCnt="0"/>
      <dgm:spPr/>
    </dgm:pt>
    <dgm:pt modelId="{764A5C0D-E406-4C9F-9AAC-1B7C0320F081}" type="pres">
      <dgm:prSet presAssocID="{D801E8C8-FB08-4A8D-8D06-AD49EBE79608}" presName="node" presStyleLbl="node1" presStyleIdx="3" presStyleCnt="4" custScaleX="146747" custScaleY="1111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11FFC5E-A034-4EE4-9A1B-749FB1FF7EB2}" type="pres">
      <dgm:prSet presAssocID="{D801E8C8-FB08-4A8D-8D06-AD49EBE79608}" presName="invisiNode" presStyleLbl="node1" presStyleIdx="3" presStyleCnt="4"/>
      <dgm:spPr/>
    </dgm:pt>
    <dgm:pt modelId="{C71D91D7-10AA-4DBB-98C9-8371D67B57AC}" type="pres">
      <dgm:prSet presAssocID="{D801E8C8-FB08-4A8D-8D06-AD49EBE79608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02254F14-2BA8-4DF9-94A3-70F6F8FB0CC7}" type="presOf" srcId="{242A8544-9C24-45AC-993E-A07EDF034BDE}" destId="{422B8015-0C64-4752-955E-DC0D59AA5DF4}" srcOrd="0" destOrd="0" presId="urn:microsoft.com/office/officeart/2005/8/layout/pList2"/>
    <dgm:cxn modelId="{A8FE19CD-B7DA-4D71-AC50-1CB92161D66C}" type="presOf" srcId="{65CDEC65-F7F0-476B-B8C0-5FBE906D012F}" destId="{2B81A37E-B3AC-41B9-AEEE-3C3550C3BD51}" srcOrd="0" destOrd="0" presId="urn:microsoft.com/office/officeart/2005/8/layout/pList2"/>
    <dgm:cxn modelId="{02AED773-8A59-4747-B098-D55BD05F3F25}" type="presOf" srcId="{A68CC21E-FD9D-49EC-8F77-A99E7D7526EF}" destId="{D693630F-CCC3-476B-8EFA-ADFF4C527302}" srcOrd="0" destOrd="0" presId="urn:microsoft.com/office/officeart/2005/8/layout/pList2"/>
    <dgm:cxn modelId="{5B8F0DB8-2A62-403B-B3B6-D43B8556DA60}" srcId="{12324C6D-9E6E-45E5-9FE2-9F08477246F6}" destId="{28EDA545-66C2-450A-8BAF-F3E4A13F5358}" srcOrd="0" destOrd="0" parTransId="{F5B94E0D-CE70-4809-A22B-06A37DDA431A}" sibTransId="{7B902173-5CFC-43C4-A89C-7E7116A9271B}"/>
    <dgm:cxn modelId="{FD771F86-59A9-4882-A92B-FB2B4B5E8267}" type="presOf" srcId="{D801E8C8-FB08-4A8D-8D06-AD49EBE79608}" destId="{764A5C0D-E406-4C9F-9AAC-1B7C0320F081}" srcOrd="0" destOrd="0" presId="urn:microsoft.com/office/officeart/2005/8/layout/pList2"/>
    <dgm:cxn modelId="{33DFC297-9D30-4846-BB7C-AD203EAB3C73}" srcId="{12324C6D-9E6E-45E5-9FE2-9F08477246F6}" destId="{65CDEC65-F7F0-476B-B8C0-5FBE906D012F}" srcOrd="2" destOrd="0" parTransId="{779E7B08-1C9A-4F3B-9A02-E2D902466C39}" sibTransId="{0EA7BDCB-3E63-4E30-86E2-0D8CB0E42D4C}"/>
    <dgm:cxn modelId="{EAAB4F32-5EFE-4F29-A20D-5C613B87484B}" srcId="{12324C6D-9E6E-45E5-9FE2-9F08477246F6}" destId="{242A8544-9C24-45AC-993E-A07EDF034BDE}" srcOrd="1" destOrd="0" parTransId="{F15E178E-944E-4515-B59C-F0868AC04D52}" sibTransId="{A68CC21E-FD9D-49EC-8F77-A99E7D7526EF}"/>
    <dgm:cxn modelId="{FA95DB80-2EF3-468C-8A9F-29309909A3AB}" type="presOf" srcId="{7B902173-5CFC-43C4-A89C-7E7116A9271B}" destId="{25FC354A-08A7-408F-A997-C38FEF897462}" srcOrd="0" destOrd="0" presId="urn:microsoft.com/office/officeart/2005/8/layout/pList2"/>
    <dgm:cxn modelId="{F0421405-F8CE-42CD-86D8-F5AB73E576B9}" srcId="{12324C6D-9E6E-45E5-9FE2-9F08477246F6}" destId="{D801E8C8-FB08-4A8D-8D06-AD49EBE79608}" srcOrd="3" destOrd="0" parTransId="{5E422F71-7B1D-4298-8374-6ACABDC9350D}" sibTransId="{1850518D-D2C2-4B9A-88D8-A4272EB1C79D}"/>
    <dgm:cxn modelId="{E9C886F0-D3EB-4412-A307-A0C7E73130CB}" type="presOf" srcId="{28EDA545-66C2-450A-8BAF-F3E4A13F5358}" destId="{8820F6AE-7926-4357-938C-D63A0F400351}" srcOrd="0" destOrd="0" presId="urn:microsoft.com/office/officeart/2005/8/layout/pList2"/>
    <dgm:cxn modelId="{FAB53FB7-B906-4CEB-AE4A-FD61657489F5}" type="presOf" srcId="{12324C6D-9E6E-45E5-9FE2-9F08477246F6}" destId="{BB9CA30F-5B71-4F89-8082-ED2E80672F3A}" srcOrd="0" destOrd="0" presId="urn:microsoft.com/office/officeart/2005/8/layout/pList2"/>
    <dgm:cxn modelId="{6394A3D4-FC69-4DEA-A311-982959406960}" type="presOf" srcId="{0EA7BDCB-3E63-4E30-86E2-0D8CB0E42D4C}" destId="{093BCDBF-AA72-4FE7-9073-7964EAC5A1C5}" srcOrd="0" destOrd="0" presId="urn:microsoft.com/office/officeart/2005/8/layout/pList2"/>
    <dgm:cxn modelId="{C117103D-0905-4D69-9D9E-9720BE9DE604}" type="presParOf" srcId="{BB9CA30F-5B71-4F89-8082-ED2E80672F3A}" destId="{C72171EC-C0B7-44DD-B3BA-4544B83AADC3}" srcOrd="0" destOrd="0" presId="urn:microsoft.com/office/officeart/2005/8/layout/pList2"/>
    <dgm:cxn modelId="{928F0C67-46B8-4A9C-AC42-E65BB18B603A}" type="presParOf" srcId="{BB9CA30F-5B71-4F89-8082-ED2E80672F3A}" destId="{F594139A-2E7F-4F93-830D-34B6F982F706}" srcOrd="1" destOrd="0" presId="urn:microsoft.com/office/officeart/2005/8/layout/pList2"/>
    <dgm:cxn modelId="{DE241789-494D-4FC8-8599-75C7F623D173}" type="presParOf" srcId="{F594139A-2E7F-4F93-830D-34B6F982F706}" destId="{9A8E0439-A57F-4530-A01B-01E035559BED}" srcOrd="0" destOrd="0" presId="urn:microsoft.com/office/officeart/2005/8/layout/pList2"/>
    <dgm:cxn modelId="{8A54D165-7BC2-4633-A0AF-0E77658B4F81}" type="presParOf" srcId="{9A8E0439-A57F-4530-A01B-01E035559BED}" destId="{8820F6AE-7926-4357-938C-D63A0F400351}" srcOrd="0" destOrd="0" presId="urn:microsoft.com/office/officeart/2005/8/layout/pList2"/>
    <dgm:cxn modelId="{3178520D-0FD4-4EAA-BCD5-27A6BB10B3FA}" type="presParOf" srcId="{9A8E0439-A57F-4530-A01B-01E035559BED}" destId="{2A7EE28D-37D1-40B6-AF9E-B0A6A8614798}" srcOrd="1" destOrd="0" presId="urn:microsoft.com/office/officeart/2005/8/layout/pList2"/>
    <dgm:cxn modelId="{333384AD-6930-4997-A7C2-DF9493038C08}" type="presParOf" srcId="{9A8E0439-A57F-4530-A01B-01E035559BED}" destId="{BC883C4A-A912-4FFF-8E1A-DFC21E8BD323}" srcOrd="2" destOrd="0" presId="urn:microsoft.com/office/officeart/2005/8/layout/pList2"/>
    <dgm:cxn modelId="{DDBAF724-91E6-4A96-9392-D8AAF275519A}" type="presParOf" srcId="{F594139A-2E7F-4F93-830D-34B6F982F706}" destId="{25FC354A-08A7-408F-A997-C38FEF897462}" srcOrd="1" destOrd="0" presId="urn:microsoft.com/office/officeart/2005/8/layout/pList2"/>
    <dgm:cxn modelId="{78304A2B-A155-4133-8FE0-A0D6B5AA3179}" type="presParOf" srcId="{F594139A-2E7F-4F93-830D-34B6F982F706}" destId="{02E870E0-AB32-487A-BE18-3525CAD7B925}" srcOrd="2" destOrd="0" presId="urn:microsoft.com/office/officeart/2005/8/layout/pList2"/>
    <dgm:cxn modelId="{520C30FD-D5CD-4734-AAFA-4F7FDA2986D1}" type="presParOf" srcId="{02E870E0-AB32-487A-BE18-3525CAD7B925}" destId="{422B8015-0C64-4752-955E-DC0D59AA5DF4}" srcOrd="0" destOrd="0" presId="urn:microsoft.com/office/officeart/2005/8/layout/pList2"/>
    <dgm:cxn modelId="{07F7CC2B-DAF1-4148-ABF3-AE6F116A72DD}" type="presParOf" srcId="{02E870E0-AB32-487A-BE18-3525CAD7B925}" destId="{EE949824-BFB8-45E0-993C-1CD2A37DA60E}" srcOrd="1" destOrd="0" presId="urn:microsoft.com/office/officeart/2005/8/layout/pList2"/>
    <dgm:cxn modelId="{6ED086DC-7AC8-4EEE-8862-3DE0C1F111DF}" type="presParOf" srcId="{02E870E0-AB32-487A-BE18-3525CAD7B925}" destId="{261524E2-6CA6-4F09-818D-B73215ED4D80}" srcOrd="2" destOrd="0" presId="urn:microsoft.com/office/officeart/2005/8/layout/pList2"/>
    <dgm:cxn modelId="{E36998D9-0F0D-4090-A3A4-BEFDB4002593}" type="presParOf" srcId="{F594139A-2E7F-4F93-830D-34B6F982F706}" destId="{D693630F-CCC3-476B-8EFA-ADFF4C527302}" srcOrd="3" destOrd="0" presId="urn:microsoft.com/office/officeart/2005/8/layout/pList2"/>
    <dgm:cxn modelId="{053B17DB-6961-4EDD-9062-AE31E20E7D6B}" type="presParOf" srcId="{F594139A-2E7F-4F93-830D-34B6F982F706}" destId="{CDFF320D-3938-4208-8A18-A789E55732C4}" srcOrd="4" destOrd="0" presId="urn:microsoft.com/office/officeart/2005/8/layout/pList2"/>
    <dgm:cxn modelId="{A4D810F3-C25B-476B-9CE3-B3D366031CFF}" type="presParOf" srcId="{CDFF320D-3938-4208-8A18-A789E55732C4}" destId="{2B81A37E-B3AC-41B9-AEEE-3C3550C3BD51}" srcOrd="0" destOrd="0" presId="urn:microsoft.com/office/officeart/2005/8/layout/pList2"/>
    <dgm:cxn modelId="{4D578046-C8F0-4FA0-9E22-576015E2B386}" type="presParOf" srcId="{CDFF320D-3938-4208-8A18-A789E55732C4}" destId="{B066AB52-B69B-4A9C-AC34-8E6262926BA3}" srcOrd="1" destOrd="0" presId="urn:microsoft.com/office/officeart/2005/8/layout/pList2"/>
    <dgm:cxn modelId="{BD1D3CD3-9692-4D65-B72C-957E11E5F6A4}" type="presParOf" srcId="{CDFF320D-3938-4208-8A18-A789E55732C4}" destId="{3E53788B-8BB3-46E2-8CD6-92ED06EE96CC}" srcOrd="2" destOrd="0" presId="urn:microsoft.com/office/officeart/2005/8/layout/pList2"/>
    <dgm:cxn modelId="{7FE06480-EB0D-4CA9-ACE9-9E52F15464C0}" type="presParOf" srcId="{F594139A-2E7F-4F93-830D-34B6F982F706}" destId="{093BCDBF-AA72-4FE7-9073-7964EAC5A1C5}" srcOrd="5" destOrd="0" presId="urn:microsoft.com/office/officeart/2005/8/layout/pList2"/>
    <dgm:cxn modelId="{4C62B7FE-9F44-475E-AEA3-DFF603BA04E4}" type="presParOf" srcId="{F594139A-2E7F-4F93-830D-34B6F982F706}" destId="{4E481D4B-3805-40ED-BA16-919092C9E828}" srcOrd="6" destOrd="0" presId="urn:microsoft.com/office/officeart/2005/8/layout/pList2"/>
    <dgm:cxn modelId="{10665C5D-6E97-48B4-81A2-AA42E4856EDB}" type="presParOf" srcId="{4E481D4B-3805-40ED-BA16-919092C9E828}" destId="{764A5C0D-E406-4C9F-9AAC-1B7C0320F081}" srcOrd="0" destOrd="0" presId="urn:microsoft.com/office/officeart/2005/8/layout/pList2"/>
    <dgm:cxn modelId="{1B8E6B11-7157-454E-9351-52066D4D1188}" type="presParOf" srcId="{4E481D4B-3805-40ED-BA16-919092C9E828}" destId="{411FFC5E-A034-4EE4-9A1B-749FB1FF7EB2}" srcOrd="1" destOrd="0" presId="urn:microsoft.com/office/officeart/2005/8/layout/pList2"/>
    <dgm:cxn modelId="{ED0BC8FB-EABD-4CA5-A984-2126606F1228}" type="presParOf" srcId="{4E481D4B-3805-40ED-BA16-919092C9E828}" destId="{C71D91D7-10AA-4DBB-98C9-8371D67B57A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324C6D-9E6E-45E5-9FE2-9F08477246F6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28EDA545-66C2-450A-8BAF-F3E4A13F5358}">
      <dgm:prSet phldrT="[Texto]" custT="1"/>
      <dgm:spPr/>
      <dgm:t>
        <a:bodyPr/>
        <a:lstStyle/>
        <a:p>
          <a:r>
            <a:rPr lang="es-CO" sz="1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Gestión de compra equipos</a:t>
          </a:r>
          <a:r>
            <a:rPr lang="es-CO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</a:p>
        <a:p>
          <a:r>
            <a:rPr lang="es-CO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Centrada en reducir el costo de inversión inicial y  tiempos de entrega. </a:t>
          </a:r>
        </a:p>
        <a:p>
          <a:r>
            <a:rPr lang="es-CO" sz="1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Cambio</a:t>
          </a:r>
          <a:r>
            <a:rPr lang="es-CO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evaluar costos de ciclo de vida, uso de nuevas tecnologías eficientes.</a:t>
          </a:r>
          <a:endParaRPr lang="es-CO" sz="1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B94E0D-CE70-4809-A22B-06A37DDA431A}" type="parTrans" cxnId="{5B8F0DB8-2A62-403B-B3B6-D43B8556DA60}">
      <dgm:prSet/>
      <dgm:spPr/>
      <dgm:t>
        <a:bodyPr/>
        <a:lstStyle/>
        <a:p>
          <a:endParaRPr lang="es-CO"/>
        </a:p>
      </dgm:t>
    </dgm:pt>
    <dgm:pt modelId="{7B902173-5CFC-43C4-A89C-7E7116A9271B}" type="sibTrans" cxnId="{5B8F0DB8-2A62-403B-B3B6-D43B8556DA60}">
      <dgm:prSet/>
      <dgm:spPr/>
      <dgm:t>
        <a:bodyPr/>
        <a:lstStyle/>
        <a:p>
          <a:endParaRPr lang="es-CO"/>
        </a:p>
      </dgm:t>
    </dgm:pt>
    <dgm:pt modelId="{242A8544-9C24-45AC-993E-A07EDF034BDE}">
      <dgm:prSet phldrT="[Texto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CO" sz="13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Gestión energética</a:t>
          </a:r>
          <a:r>
            <a:rPr lang="es-CO" sz="13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</a:p>
        <a:p>
          <a:r>
            <a:rPr lang="es-CO" sz="13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Buen contrato de energía, diagnósticos energéticos y programas de eficiencia energética. </a:t>
          </a:r>
        </a:p>
        <a:p>
          <a:endParaRPr lang="es-CO" sz="1300" dirty="0" smtClean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s-CO" sz="13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Cambio:</a:t>
          </a:r>
          <a:r>
            <a:rPr lang="es-CO" sz="13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planificación energética, objetivos, presupuesto, metas y planes de acción.     </a:t>
          </a:r>
        </a:p>
        <a:p>
          <a:r>
            <a:rPr lang="es-CO" sz="13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implementación, operación y verificación.</a:t>
          </a:r>
        </a:p>
        <a:p>
          <a:r>
            <a:rPr lang="es-CO" sz="13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Medición del desempeño </a:t>
          </a:r>
          <a:r>
            <a:rPr lang="es-CO" sz="13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on</a:t>
          </a:r>
          <a:r>
            <a:rPr lang="es-CO" sz="13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line</a:t>
          </a:r>
          <a:endParaRPr lang="es-CO" sz="13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5E178E-944E-4515-B59C-F0868AC04D52}" type="parTrans" cxnId="{EAAB4F32-5EFE-4F29-A20D-5C613B87484B}">
      <dgm:prSet/>
      <dgm:spPr/>
      <dgm:t>
        <a:bodyPr/>
        <a:lstStyle/>
        <a:p>
          <a:endParaRPr lang="es-CO"/>
        </a:p>
      </dgm:t>
    </dgm:pt>
    <dgm:pt modelId="{A68CC21E-FD9D-49EC-8F77-A99E7D7526EF}" type="sibTrans" cxnId="{EAAB4F32-5EFE-4F29-A20D-5C613B87484B}">
      <dgm:prSet/>
      <dgm:spPr/>
      <dgm:t>
        <a:bodyPr/>
        <a:lstStyle/>
        <a:p>
          <a:endParaRPr lang="es-CO"/>
        </a:p>
      </dgm:t>
    </dgm:pt>
    <dgm:pt modelId="{65CDEC65-F7F0-476B-B8C0-5FBE906D012F}">
      <dgm:prSet phldrT="[Texto]" custT="1"/>
      <dgm:spPr/>
      <dgm:t>
        <a:bodyPr/>
        <a:lstStyle/>
        <a:p>
          <a:r>
            <a:rPr lang="es-CO" sz="13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Nuevos diseños: </a:t>
          </a:r>
        </a:p>
        <a:p>
          <a:r>
            <a:rPr lang="es-CO" sz="13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Garantizando los costos presupuestados, la capacidad de producción y el tiempo de entrega. </a:t>
          </a:r>
        </a:p>
        <a:p>
          <a:endParaRPr lang="es-CO" sz="1300" b="1" dirty="0" smtClean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s-CO" sz="13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Cambio:</a:t>
          </a:r>
          <a:r>
            <a:rPr lang="es-CO" sz="13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incorporación de criterios de eficiencia y gestión energética en nuevos diseños.</a:t>
          </a:r>
          <a:endParaRPr lang="es-CO" sz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79E7B08-1C9A-4F3B-9A02-E2D902466C39}" type="parTrans" cxnId="{33DFC297-9D30-4846-BB7C-AD203EAB3C73}">
      <dgm:prSet/>
      <dgm:spPr/>
      <dgm:t>
        <a:bodyPr/>
        <a:lstStyle/>
        <a:p>
          <a:endParaRPr lang="es-CO"/>
        </a:p>
      </dgm:t>
    </dgm:pt>
    <dgm:pt modelId="{0EA7BDCB-3E63-4E30-86E2-0D8CB0E42D4C}" type="sibTrans" cxnId="{33DFC297-9D30-4846-BB7C-AD203EAB3C73}">
      <dgm:prSet/>
      <dgm:spPr/>
      <dgm:t>
        <a:bodyPr/>
        <a:lstStyle/>
        <a:p>
          <a:endParaRPr lang="es-CO"/>
        </a:p>
      </dgm:t>
    </dgm:pt>
    <dgm:pt modelId="{BB9CA30F-5B71-4F89-8082-ED2E80672F3A}" type="pres">
      <dgm:prSet presAssocID="{12324C6D-9E6E-45E5-9FE2-9F08477246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72171EC-C0B7-44DD-B3BA-4544B83AADC3}" type="pres">
      <dgm:prSet presAssocID="{12324C6D-9E6E-45E5-9FE2-9F08477246F6}" presName="bkgdShp" presStyleLbl="alignAccFollowNode1" presStyleIdx="0" presStyleCnt="1" custLinFactNeighborY="-621"/>
      <dgm:spPr/>
    </dgm:pt>
    <dgm:pt modelId="{F594139A-2E7F-4F93-830D-34B6F982F706}" type="pres">
      <dgm:prSet presAssocID="{12324C6D-9E6E-45E5-9FE2-9F08477246F6}" presName="linComp" presStyleCnt="0"/>
      <dgm:spPr/>
    </dgm:pt>
    <dgm:pt modelId="{9A8E0439-A57F-4530-A01B-01E035559BED}" type="pres">
      <dgm:prSet presAssocID="{28EDA545-66C2-450A-8BAF-F3E4A13F5358}" presName="compNode" presStyleCnt="0"/>
      <dgm:spPr/>
    </dgm:pt>
    <dgm:pt modelId="{8820F6AE-7926-4357-938C-D63A0F400351}" type="pres">
      <dgm:prSet presAssocID="{28EDA545-66C2-450A-8BAF-F3E4A13F53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7EE28D-37D1-40B6-AF9E-B0A6A8614798}" type="pres">
      <dgm:prSet presAssocID="{28EDA545-66C2-450A-8BAF-F3E4A13F5358}" presName="invisiNode" presStyleLbl="node1" presStyleIdx="0" presStyleCnt="3"/>
      <dgm:spPr/>
    </dgm:pt>
    <dgm:pt modelId="{BC883C4A-A912-4FFF-8E1A-DFC21E8BD323}" type="pres">
      <dgm:prSet presAssocID="{28EDA545-66C2-450A-8BAF-F3E4A13F5358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25FC354A-08A7-408F-A997-C38FEF897462}" type="pres">
      <dgm:prSet presAssocID="{7B902173-5CFC-43C4-A89C-7E7116A9271B}" presName="sibTrans" presStyleLbl="sibTrans2D1" presStyleIdx="0" presStyleCnt="0"/>
      <dgm:spPr/>
      <dgm:t>
        <a:bodyPr/>
        <a:lstStyle/>
        <a:p>
          <a:endParaRPr lang="es-CO"/>
        </a:p>
      </dgm:t>
    </dgm:pt>
    <dgm:pt modelId="{02E870E0-AB32-487A-BE18-3525CAD7B925}" type="pres">
      <dgm:prSet presAssocID="{242A8544-9C24-45AC-993E-A07EDF034BDE}" presName="compNode" presStyleCnt="0"/>
      <dgm:spPr/>
    </dgm:pt>
    <dgm:pt modelId="{422B8015-0C64-4752-955E-DC0D59AA5DF4}" type="pres">
      <dgm:prSet presAssocID="{242A8544-9C24-45AC-993E-A07EDF034B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949824-BFB8-45E0-993C-1CD2A37DA60E}" type="pres">
      <dgm:prSet presAssocID="{242A8544-9C24-45AC-993E-A07EDF034BDE}" presName="invisiNode" presStyleLbl="node1" presStyleIdx="1" presStyleCnt="3"/>
      <dgm:spPr/>
    </dgm:pt>
    <dgm:pt modelId="{261524E2-6CA6-4F09-818D-B73215ED4D80}" type="pres">
      <dgm:prSet presAssocID="{242A8544-9C24-45AC-993E-A07EDF034BDE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D693630F-CCC3-476B-8EFA-ADFF4C527302}" type="pres">
      <dgm:prSet presAssocID="{A68CC21E-FD9D-49EC-8F77-A99E7D7526EF}" presName="sibTrans" presStyleLbl="sibTrans2D1" presStyleIdx="0" presStyleCnt="0"/>
      <dgm:spPr/>
      <dgm:t>
        <a:bodyPr/>
        <a:lstStyle/>
        <a:p>
          <a:endParaRPr lang="es-CO"/>
        </a:p>
      </dgm:t>
    </dgm:pt>
    <dgm:pt modelId="{CDFF320D-3938-4208-8A18-A789E55732C4}" type="pres">
      <dgm:prSet presAssocID="{65CDEC65-F7F0-476B-B8C0-5FBE906D012F}" presName="compNode" presStyleCnt="0"/>
      <dgm:spPr/>
    </dgm:pt>
    <dgm:pt modelId="{2B81A37E-B3AC-41B9-AEEE-3C3550C3BD51}" type="pres">
      <dgm:prSet presAssocID="{65CDEC65-F7F0-476B-B8C0-5FBE906D01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66AB52-B69B-4A9C-AC34-8E6262926BA3}" type="pres">
      <dgm:prSet presAssocID="{65CDEC65-F7F0-476B-B8C0-5FBE906D012F}" presName="invisiNode" presStyleLbl="node1" presStyleIdx="2" presStyleCnt="3"/>
      <dgm:spPr/>
    </dgm:pt>
    <dgm:pt modelId="{3E53788B-8BB3-46E2-8CD6-92ED06EE96CC}" type="pres">
      <dgm:prSet presAssocID="{65CDEC65-F7F0-476B-B8C0-5FBE906D012F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35E3E28C-3B34-4253-B471-58C239EA989E}" type="presOf" srcId="{7B902173-5CFC-43C4-A89C-7E7116A9271B}" destId="{25FC354A-08A7-408F-A997-C38FEF897462}" srcOrd="0" destOrd="0" presId="urn:microsoft.com/office/officeart/2005/8/layout/pList2"/>
    <dgm:cxn modelId="{5B8F0DB8-2A62-403B-B3B6-D43B8556DA60}" srcId="{12324C6D-9E6E-45E5-9FE2-9F08477246F6}" destId="{28EDA545-66C2-450A-8BAF-F3E4A13F5358}" srcOrd="0" destOrd="0" parTransId="{F5B94E0D-CE70-4809-A22B-06A37DDA431A}" sibTransId="{7B902173-5CFC-43C4-A89C-7E7116A9271B}"/>
    <dgm:cxn modelId="{9DDC11F7-93EE-467B-9BAA-DE4C43142E41}" type="presOf" srcId="{12324C6D-9E6E-45E5-9FE2-9F08477246F6}" destId="{BB9CA30F-5B71-4F89-8082-ED2E80672F3A}" srcOrd="0" destOrd="0" presId="urn:microsoft.com/office/officeart/2005/8/layout/pList2"/>
    <dgm:cxn modelId="{C47030C3-0ED4-44E8-9D87-00170A63DF84}" type="presOf" srcId="{242A8544-9C24-45AC-993E-A07EDF034BDE}" destId="{422B8015-0C64-4752-955E-DC0D59AA5DF4}" srcOrd="0" destOrd="0" presId="urn:microsoft.com/office/officeart/2005/8/layout/pList2"/>
    <dgm:cxn modelId="{DFF162AB-CE0C-420A-8505-1CBCD1E9851D}" type="presOf" srcId="{28EDA545-66C2-450A-8BAF-F3E4A13F5358}" destId="{8820F6AE-7926-4357-938C-D63A0F400351}" srcOrd="0" destOrd="0" presId="urn:microsoft.com/office/officeart/2005/8/layout/pList2"/>
    <dgm:cxn modelId="{DF4E0805-8091-4A33-9695-209AC695A58E}" type="presOf" srcId="{A68CC21E-FD9D-49EC-8F77-A99E7D7526EF}" destId="{D693630F-CCC3-476B-8EFA-ADFF4C527302}" srcOrd="0" destOrd="0" presId="urn:microsoft.com/office/officeart/2005/8/layout/pList2"/>
    <dgm:cxn modelId="{33DFC297-9D30-4846-BB7C-AD203EAB3C73}" srcId="{12324C6D-9E6E-45E5-9FE2-9F08477246F6}" destId="{65CDEC65-F7F0-476B-B8C0-5FBE906D012F}" srcOrd="2" destOrd="0" parTransId="{779E7B08-1C9A-4F3B-9A02-E2D902466C39}" sibTransId="{0EA7BDCB-3E63-4E30-86E2-0D8CB0E42D4C}"/>
    <dgm:cxn modelId="{96C94D45-8176-4275-8134-23DA96DC5318}" type="presOf" srcId="{65CDEC65-F7F0-476B-B8C0-5FBE906D012F}" destId="{2B81A37E-B3AC-41B9-AEEE-3C3550C3BD51}" srcOrd="0" destOrd="0" presId="urn:microsoft.com/office/officeart/2005/8/layout/pList2"/>
    <dgm:cxn modelId="{EAAB4F32-5EFE-4F29-A20D-5C613B87484B}" srcId="{12324C6D-9E6E-45E5-9FE2-9F08477246F6}" destId="{242A8544-9C24-45AC-993E-A07EDF034BDE}" srcOrd="1" destOrd="0" parTransId="{F15E178E-944E-4515-B59C-F0868AC04D52}" sibTransId="{A68CC21E-FD9D-49EC-8F77-A99E7D7526EF}"/>
    <dgm:cxn modelId="{D0083D07-E748-4DF2-A3BD-633E1D3A83DE}" type="presParOf" srcId="{BB9CA30F-5B71-4F89-8082-ED2E80672F3A}" destId="{C72171EC-C0B7-44DD-B3BA-4544B83AADC3}" srcOrd="0" destOrd="0" presId="urn:microsoft.com/office/officeart/2005/8/layout/pList2"/>
    <dgm:cxn modelId="{F1359627-B91C-4224-BFCD-74A87EF0C75D}" type="presParOf" srcId="{BB9CA30F-5B71-4F89-8082-ED2E80672F3A}" destId="{F594139A-2E7F-4F93-830D-34B6F982F706}" srcOrd="1" destOrd="0" presId="urn:microsoft.com/office/officeart/2005/8/layout/pList2"/>
    <dgm:cxn modelId="{138D8563-3AC1-49D5-9B4B-F46B973E85D8}" type="presParOf" srcId="{F594139A-2E7F-4F93-830D-34B6F982F706}" destId="{9A8E0439-A57F-4530-A01B-01E035559BED}" srcOrd="0" destOrd="0" presId="urn:microsoft.com/office/officeart/2005/8/layout/pList2"/>
    <dgm:cxn modelId="{DBD17FE0-3EE1-4A69-9721-85FC8893F82B}" type="presParOf" srcId="{9A8E0439-A57F-4530-A01B-01E035559BED}" destId="{8820F6AE-7926-4357-938C-D63A0F400351}" srcOrd="0" destOrd="0" presId="urn:microsoft.com/office/officeart/2005/8/layout/pList2"/>
    <dgm:cxn modelId="{A3C36528-83CC-4106-B475-17C46EFF9DF6}" type="presParOf" srcId="{9A8E0439-A57F-4530-A01B-01E035559BED}" destId="{2A7EE28D-37D1-40B6-AF9E-B0A6A8614798}" srcOrd="1" destOrd="0" presId="urn:microsoft.com/office/officeart/2005/8/layout/pList2"/>
    <dgm:cxn modelId="{F01718DD-909B-4181-B8C5-43B724B0B0F9}" type="presParOf" srcId="{9A8E0439-A57F-4530-A01B-01E035559BED}" destId="{BC883C4A-A912-4FFF-8E1A-DFC21E8BD323}" srcOrd="2" destOrd="0" presId="urn:microsoft.com/office/officeart/2005/8/layout/pList2"/>
    <dgm:cxn modelId="{947CD470-9F83-4610-8C77-1D6B0349CFBD}" type="presParOf" srcId="{F594139A-2E7F-4F93-830D-34B6F982F706}" destId="{25FC354A-08A7-408F-A997-C38FEF897462}" srcOrd="1" destOrd="0" presId="urn:microsoft.com/office/officeart/2005/8/layout/pList2"/>
    <dgm:cxn modelId="{C13C02A7-31FD-4E4C-8EBB-58DA15A639B6}" type="presParOf" srcId="{F594139A-2E7F-4F93-830D-34B6F982F706}" destId="{02E870E0-AB32-487A-BE18-3525CAD7B925}" srcOrd="2" destOrd="0" presId="urn:microsoft.com/office/officeart/2005/8/layout/pList2"/>
    <dgm:cxn modelId="{9710AF38-83C1-497F-9A87-2A71900BCAA5}" type="presParOf" srcId="{02E870E0-AB32-487A-BE18-3525CAD7B925}" destId="{422B8015-0C64-4752-955E-DC0D59AA5DF4}" srcOrd="0" destOrd="0" presId="urn:microsoft.com/office/officeart/2005/8/layout/pList2"/>
    <dgm:cxn modelId="{FC95B9F4-77C3-4367-9A47-D04408F95E69}" type="presParOf" srcId="{02E870E0-AB32-487A-BE18-3525CAD7B925}" destId="{EE949824-BFB8-45E0-993C-1CD2A37DA60E}" srcOrd="1" destOrd="0" presId="urn:microsoft.com/office/officeart/2005/8/layout/pList2"/>
    <dgm:cxn modelId="{A2BD01B5-4945-498B-8CFE-5A98107D06FA}" type="presParOf" srcId="{02E870E0-AB32-487A-BE18-3525CAD7B925}" destId="{261524E2-6CA6-4F09-818D-B73215ED4D80}" srcOrd="2" destOrd="0" presId="urn:microsoft.com/office/officeart/2005/8/layout/pList2"/>
    <dgm:cxn modelId="{B07D5286-4375-440E-A0B3-E83AF77CC1B0}" type="presParOf" srcId="{F594139A-2E7F-4F93-830D-34B6F982F706}" destId="{D693630F-CCC3-476B-8EFA-ADFF4C527302}" srcOrd="3" destOrd="0" presId="urn:microsoft.com/office/officeart/2005/8/layout/pList2"/>
    <dgm:cxn modelId="{6E92E87D-07AC-415E-B2DF-A54D0E40B7F7}" type="presParOf" srcId="{F594139A-2E7F-4F93-830D-34B6F982F706}" destId="{CDFF320D-3938-4208-8A18-A789E55732C4}" srcOrd="4" destOrd="0" presId="urn:microsoft.com/office/officeart/2005/8/layout/pList2"/>
    <dgm:cxn modelId="{6A670C98-0CEE-4DE2-848C-D8811F27B37C}" type="presParOf" srcId="{CDFF320D-3938-4208-8A18-A789E55732C4}" destId="{2B81A37E-B3AC-41B9-AEEE-3C3550C3BD51}" srcOrd="0" destOrd="0" presId="urn:microsoft.com/office/officeart/2005/8/layout/pList2"/>
    <dgm:cxn modelId="{2BC33739-139E-40F5-A7AD-A8ACA5D78297}" type="presParOf" srcId="{CDFF320D-3938-4208-8A18-A789E55732C4}" destId="{B066AB52-B69B-4A9C-AC34-8E6262926BA3}" srcOrd="1" destOrd="0" presId="urn:microsoft.com/office/officeart/2005/8/layout/pList2"/>
    <dgm:cxn modelId="{60CE6EB4-7A8F-4F47-82A0-4275BA1302E9}" type="presParOf" srcId="{CDFF320D-3938-4208-8A18-A789E55732C4}" destId="{3E53788B-8BB3-46E2-8CD6-92ED06EE96C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BD527F-2DAB-4E1F-A86D-AE7136993003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CO"/>
        </a:p>
      </dgm:t>
    </dgm:pt>
    <dgm:pt modelId="{9AC7DCF2-763B-400E-8CD7-3515C1CEDBEB}">
      <dgm:prSet/>
      <dgm:spPr/>
      <dgm:t>
        <a:bodyPr/>
        <a:lstStyle/>
        <a:p>
          <a:pPr rtl="0"/>
          <a:r>
            <a:rPr lang="es-CO" dirty="0" smtClean="0">
              <a:latin typeface="Malgun Gothic" panose="020B0503020000020004" pitchFamily="34" charset="-127"/>
              <a:ea typeface="Malgun Gothic" panose="020B0503020000020004" pitchFamily="34" charset="-127"/>
            </a:rPr>
            <a:t>Identificar variables de control</a:t>
          </a:r>
          <a:endParaRPr lang="es-CO" dirty="0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39773497-129B-4332-82E4-39DE6779AC82}" type="parTrans" cxnId="{114EC63B-3F0F-42F0-82F5-8F14A697CED3}">
      <dgm:prSet/>
      <dgm:spPr/>
      <dgm:t>
        <a:bodyPr/>
        <a:lstStyle/>
        <a:p>
          <a:endParaRPr lang="es-CO"/>
        </a:p>
      </dgm:t>
    </dgm:pt>
    <dgm:pt modelId="{142FED98-75DC-4EE8-AD89-AE40B811D71D}" type="sibTrans" cxnId="{114EC63B-3F0F-42F0-82F5-8F14A697CED3}">
      <dgm:prSet/>
      <dgm:spPr/>
      <dgm:t>
        <a:bodyPr/>
        <a:lstStyle/>
        <a:p>
          <a:endParaRPr lang="es-CO"/>
        </a:p>
      </dgm:t>
    </dgm:pt>
    <dgm:pt modelId="{64FBFCC0-F474-4BDA-A36A-444EFD88CF23}">
      <dgm:prSet/>
      <dgm:spPr/>
      <dgm:t>
        <a:bodyPr/>
        <a:lstStyle/>
        <a:p>
          <a:pPr rtl="0"/>
          <a:r>
            <a:rPr lang="es-CO" smtClean="0">
              <a:latin typeface="Malgun Gothic" panose="020B0503020000020004" pitchFamily="34" charset="-127"/>
              <a:ea typeface="Malgun Gothic" panose="020B0503020000020004" pitchFamily="34" charset="-127"/>
            </a:rPr>
            <a:t>Identificar ventanas operacionales de las variables</a:t>
          </a:r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CC728748-56A6-4AF8-8728-E6618EF6E713}" type="parTrans" cxnId="{D65E91D5-0D94-4FAC-886C-05E4FFEB5BF2}">
      <dgm:prSet/>
      <dgm:spPr/>
      <dgm:t>
        <a:bodyPr/>
        <a:lstStyle/>
        <a:p>
          <a:endParaRPr lang="es-CO"/>
        </a:p>
      </dgm:t>
    </dgm:pt>
    <dgm:pt modelId="{C4215024-D5C4-4001-A74C-849E208B46EC}" type="sibTrans" cxnId="{D65E91D5-0D94-4FAC-886C-05E4FFEB5BF2}">
      <dgm:prSet/>
      <dgm:spPr/>
      <dgm:t>
        <a:bodyPr/>
        <a:lstStyle/>
        <a:p>
          <a:endParaRPr lang="es-CO"/>
        </a:p>
      </dgm:t>
    </dgm:pt>
    <dgm:pt modelId="{6E1D1451-8282-49B5-A3DE-932E015B7239}">
      <dgm:prSet/>
      <dgm:spPr/>
      <dgm:t>
        <a:bodyPr/>
        <a:lstStyle/>
        <a:p>
          <a:pPr rtl="0"/>
          <a:r>
            <a:rPr lang="es-CO" smtClean="0">
              <a:latin typeface="Malgun Gothic" panose="020B0503020000020004" pitchFamily="34" charset="-127"/>
              <a:ea typeface="Malgun Gothic" panose="020B0503020000020004" pitchFamily="34" charset="-127"/>
            </a:rPr>
            <a:t>Establecer modelos base o referencias de la demanda de energía</a:t>
          </a:r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6B507F3C-98A1-4550-9636-E0D5288112E6}" type="parTrans" cxnId="{BA7945A1-E4C0-405E-B2A4-B9E22D7B680E}">
      <dgm:prSet/>
      <dgm:spPr/>
      <dgm:t>
        <a:bodyPr/>
        <a:lstStyle/>
        <a:p>
          <a:endParaRPr lang="es-CO"/>
        </a:p>
      </dgm:t>
    </dgm:pt>
    <dgm:pt modelId="{DBB11B94-09EE-4534-B6BF-AFA3986F25D4}" type="sibTrans" cxnId="{BA7945A1-E4C0-405E-B2A4-B9E22D7B680E}">
      <dgm:prSet/>
      <dgm:spPr/>
      <dgm:t>
        <a:bodyPr/>
        <a:lstStyle/>
        <a:p>
          <a:endParaRPr lang="es-CO"/>
        </a:p>
      </dgm:t>
    </dgm:pt>
    <dgm:pt modelId="{27FC87F2-404B-4DED-A959-379C9954EDD0}">
      <dgm:prSet/>
      <dgm:spPr/>
      <dgm:t>
        <a:bodyPr/>
        <a:lstStyle/>
        <a:p>
          <a:pPr rtl="0"/>
          <a:r>
            <a:rPr lang="es-CO" smtClean="0">
              <a:latin typeface="Malgun Gothic" panose="020B0503020000020004" pitchFamily="34" charset="-127"/>
              <a:ea typeface="Malgun Gothic" panose="020B0503020000020004" pitchFamily="34" charset="-127"/>
            </a:rPr>
            <a:t>Analizar desviaciones de la demanda  y sus causas.</a:t>
          </a:r>
          <a:endParaRPr lang="es-CO"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DFD6BFA2-3969-4659-9172-4010AD660D16}" type="parTrans" cxnId="{C0743635-CEC2-40EC-BC6B-22ACD26ED8B7}">
      <dgm:prSet/>
      <dgm:spPr/>
      <dgm:t>
        <a:bodyPr/>
        <a:lstStyle/>
        <a:p>
          <a:endParaRPr lang="es-CO"/>
        </a:p>
      </dgm:t>
    </dgm:pt>
    <dgm:pt modelId="{40524073-9F38-48A2-AAA3-8D2E9EC96491}" type="sibTrans" cxnId="{C0743635-CEC2-40EC-BC6B-22ACD26ED8B7}">
      <dgm:prSet/>
      <dgm:spPr/>
      <dgm:t>
        <a:bodyPr/>
        <a:lstStyle/>
        <a:p>
          <a:endParaRPr lang="es-CO"/>
        </a:p>
      </dgm:t>
    </dgm:pt>
    <dgm:pt modelId="{C8903685-49FE-4A35-A6A2-75A07DADFE7C}" type="pres">
      <dgm:prSet presAssocID="{35BD527F-2DAB-4E1F-A86D-AE713699300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CO"/>
        </a:p>
      </dgm:t>
    </dgm:pt>
    <dgm:pt modelId="{9B7B3ACC-112A-4004-A240-F4196B6B47D7}" type="pres">
      <dgm:prSet presAssocID="{9AC7DCF2-763B-400E-8CD7-3515C1CEDBEB}" presName="parenttextcomposite" presStyleCnt="0"/>
      <dgm:spPr/>
    </dgm:pt>
    <dgm:pt modelId="{93BCFBF1-64B4-4D2C-8A34-4E369E61ABE8}" type="pres">
      <dgm:prSet presAssocID="{9AC7DCF2-763B-400E-8CD7-3515C1CEDBE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7FF24D-9742-41BB-866D-F65F073CEE64}" type="pres">
      <dgm:prSet presAssocID="{9AC7DCF2-763B-400E-8CD7-3515C1CEDBEB}" presName="parallelogramComposite" presStyleCnt="0"/>
      <dgm:spPr/>
    </dgm:pt>
    <dgm:pt modelId="{6244514C-BB7A-4A19-8F1C-05DB9444E993}" type="pres">
      <dgm:prSet presAssocID="{9AC7DCF2-763B-400E-8CD7-3515C1CEDBEB}" presName="parallelogram1" presStyleLbl="alignNode1" presStyleIdx="0" presStyleCnt="28"/>
      <dgm:spPr/>
    </dgm:pt>
    <dgm:pt modelId="{9919A6FC-2977-4EA4-A22B-F48C57CE480B}" type="pres">
      <dgm:prSet presAssocID="{9AC7DCF2-763B-400E-8CD7-3515C1CEDBEB}" presName="parallelogram2" presStyleLbl="alignNode1" presStyleIdx="1" presStyleCnt="28"/>
      <dgm:spPr/>
    </dgm:pt>
    <dgm:pt modelId="{3FA730EB-B2B5-4090-B6F6-4965AF1BC432}" type="pres">
      <dgm:prSet presAssocID="{9AC7DCF2-763B-400E-8CD7-3515C1CEDBEB}" presName="parallelogram3" presStyleLbl="alignNode1" presStyleIdx="2" presStyleCnt="28"/>
      <dgm:spPr/>
    </dgm:pt>
    <dgm:pt modelId="{6EAB5950-3A28-4B9B-B10F-9383D59B82EE}" type="pres">
      <dgm:prSet presAssocID="{9AC7DCF2-763B-400E-8CD7-3515C1CEDBEB}" presName="parallelogram4" presStyleLbl="alignNode1" presStyleIdx="3" presStyleCnt="28"/>
      <dgm:spPr/>
    </dgm:pt>
    <dgm:pt modelId="{18C95746-F23F-4815-9CFB-D353E6A9DD99}" type="pres">
      <dgm:prSet presAssocID="{9AC7DCF2-763B-400E-8CD7-3515C1CEDBEB}" presName="parallelogram5" presStyleLbl="alignNode1" presStyleIdx="4" presStyleCnt="28"/>
      <dgm:spPr/>
    </dgm:pt>
    <dgm:pt modelId="{A770DB7C-8A51-4AC1-938F-346833855A8F}" type="pres">
      <dgm:prSet presAssocID="{9AC7DCF2-763B-400E-8CD7-3515C1CEDBEB}" presName="parallelogram6" presStyleLbl="alignNode1" presStyleIdx="5" presStyleCnt="28"/>
      <dgm:spPr/>
    </dgm:pt>
    <dgm:pt modelId="{19533797-1408-4D5A-BF42-0855370A251A}" type="pres">
      <dgm:prSet presAssocID="{9AC7DCF2-763B-400E-8CD7-3515C1CEDBEB}" presName="parallelogram7" presStyleLbl="alignNode1" presStyleIdx="6" presStyleCnt="28"/>
      <dgm:spPr/>
    </dgm:pt>
    <dgm:pt modelId="{F7F58CEA-F10A-41F2-8819-03DD5AB1950C}" type="pres">
      <dgm:prSet presAssocID="{142FED98-75DC-4EE8-AD89-AE40B811D71D}" presName="sibTrans" presStyleCnt="0"/>
      <dgm:spPr/>
    </dgm:pt>
    <dgm:pt modelId="{C06BB337-7386-49C7-AB93-F697F86DC20B}" type="pres">
      <dgm:prSet presAssocID="{64FBFCC0-F474-4BDA-A36A-444EFD88CF23}" presName="parenttextcomposite" presStyleCnt="0"/>
      <dgm:spPr/>
    </dgm:pt>
    <dgm:pt modelId="{C7E60308-7745-4958-84D9-C0C03FB02E99}" type="pres">
      <dgm:prSet presAssocID="{64FBFCC0-F474-4BDA-A36A-444EFD88CF23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44D519-7280-475A-B049-BEA0757AFFA9}" type="pres">
      <dgm:prSet presAssocID="{64FBFCC0-F474-4BDA-A36A-444EFD88CF23}" presName="parallelogramComposite" presStyleCnt="0"/>
      <dgm:spPr/>
    </dgm:pt>
    <dgm:pt modelId="{2952B10B-B38B-44EE-9277-5FBB4DEF86B3}" type="pres">
      <dgm:prSet presAssocID="{64FBFCC0-F474-4BDA-A36A-444EFD88CF23}" presName="parallelogram1" presStyleLbl="alignNode1" presStyleIdx="7" presStyleCnt="28"/>
      <dgm:spPr/>
    </dgm:pt>
    <dgm:pt modelId="{041CDBB1-F714-4F0B-A75A-D82F5D04CCE8}" type="pres">
      <dgm:prSet presAssocID="{64FBFCC0-F474-4BDA-A36A-444EFD88CF23}" presName="parallelogram2" presStyleLbl="alignNode1" presStyleIdx="8" presStyleCnt="28"/>
      <dgm:spPr/>
    </dgm:pt>
    <dgm:pt modelId="{2BBD6AD5-27AB-4A62-833E-BDE9E4DB39EA}" type="pres">
      <dgm:prSet presAssocID="{64FBFCC0-F474-4BDA-A36A-444EFD88CF23}" presName="parallelogram3" presStyleLbl="alignNode1" presStyleIdx="9" presStyleCnt="28"/>
      <dgm:spPr/>
    </dgm:pt>
    <dgm:pt modelId="{1BFADDDB-5FE5-4D45-B34E-2FCC22C0CEA4}" type="pres">
      <dgm:prSet presAssocID="{64FBFCC0-F474-4BDA-A36A-444EFD88CF23}" presName="parallelogram4" presStyleLbl="alignNode1" presStyleIdx="10" presStyleCnt="28"/>
      <dgm:spPr/>
    </dgm:pt>
    <dgm:pt modelId="{00F5E570-32F0-48A3-8B94-349A287C93CF}" type="pres">
      <dgm:prSet presAssocID="{64FBFCC0-F474-4BDA-A36A-444EFD88CF23}" presName="parallelogram5" presStyleLbl="alignNode1" presStyleIdx="11" presStyleCnt="28"/>
      <dgm:spPr/>
    </dgm:pt>
    <dgm:pt modelId="{C77ADEEB-D69D-43D4-B0C7-48B668AF5002}" type="pres">
      <dgm:prSet presAssocID="{64FBFCC0-F474-4BDA-A36A-444EFD88CF23}" presName="parallelogram6" presStyleLbl="alignNode1" presStyleIdx="12" presStyleCnt="28"/>
      <dgm:spPr/>
    </dgm:pt>
    <dgm:pt modelId="{B0465953-B6DC-4174-891F-8A95288DEAAE}" type="pres">
      <dgm:prSet presAssocID="{64FBFCC0-F474-4BDA-A36A-444EFD88CF23}" presName="parallelogram7" presStyleLbl="alignNode1" presStyleIdx="13" presStyleCnt="28"/>
      <dgm:spPr/>
    </dgm:pt>
    <dgm:pt modelId="{660F478D-FFB2-4CB1-AC1A-D41902AB8FDE}" type="pres">
      <dgm:prSet presAssocID="{C4215024-D5C4-4001-A74C-849E208B46EC}" presName="sibTrans" presStyleCnt="0"/>
      <dgm:spPr/>
    </dgm:pt>
    <dgm:pt modelId="{C839FB68-9A49-44FE-BB8B-DEA959810048}" type="pres">
      <dgm:prSet presAssocID="{6E1D1451-8282-49B5-A3DE-932E015B7239}" presName="parenttextcomposite" presStyleCnt="0"/>
      <dgm:spPr/>
    </dgm:pt>
    <dgm:pt modelId="{C7379474-BFB0-4262-A78A-8FB902D4FCF2}" type="pres">
      <dgm:prSet presAssocID="{6E1D1451-8282-49B5-A3DE-932E015B7239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2D45AB-E9DB-4E85-A398-026A3224F8B1}" type="pres">
      <dgm:prSet presAssocID="{6E1D1451-8282-49B5-A3DE-932E015B7239}" presName="parallelogramComposite" presStyleCnt="0"/>
      <dgm:spPr/>
    </dgm:pt>
    <dgm:pt modelId="{7BC70ED6-F122-4F8C-A7AB-A44508C39119}" type="pres">
      <dgm:prSet presAssocID="{6E1D1451-8282-49B5-A3DE-932E015B7239}" presName="parallelogram1" presStyleLbl="alignNode1" presStyleIdx="14" presStyleCnt="28"/>
      <dgm:spPr/>
    </dgm:pt>
    <dgm:pt modelId="{20D47DC2-B8F7-4D72-87C8-6DE22DA49304}" type="pres">
      <dgm:prSet presAssocID="{6E1D1451-8282-49B5-A3DE-932E015B7239}" presName="parallelogram2" presStyleLbl="alignNode1" presStyleIdx="15" presStyleCnt="28"/>
      <dgm:spPr/>
    </dgm:pt>
    <dgm:pt modelId="{1832B6D5-6F79-46A8-A47A-5A4E27E0BA60}" type="pres">
      <dgm:prSet presAssocID="{6E1D1451-8282-49B5-A3DE-932E015B7239}" presName="parallelogram3" presStyleLbl="alignNode1" presStyleIdx="16" presStyleCnt="28"/>
      <dgm:spPr/>
    </dgm:pt>
    <dgm:pt modelId="{31F781A6-89A1-45DC-8D31-D6E7DB61A8F3}" type="pres">
      <dgm:prSet presAssocID="{6E1D1451-8282-49B5-A3DE-932E015B7239}" presName="parallelogram4" presStyleLbl="alignNode1" presStyleIdx="17" presStyleCnt="28"/>
      <dgm:spPr/>
    </dgm:pt>
    <dgm:pt modelId="{2AF994C9-7E89-498D-8090-787EBF84F178}" type="pres">
      <dgm:prSet presAssocID="{6E1D1451-8282-49B5-A3DE-932E015B7239}" presName="parallelogram5" presStyleLbl="alignNode1" presStyleIdx="18" presStyleCnt="28"/>
      <dgm:spPr/>
    </dgm:pt>
    <dgm:pt modelId="{9739EB74-6084-45EB-9FC5-B3DD03615A7C}" type="pres">
      <dgm:prSet presAssocID="{6E1D1451-8282-49B5-A3DE-932E015B7239}" presName="parallelogram6" presStyleLbl="alignNode1" presStyleIdx="19" presStyleCnt="28"/>
      <dgm:spPr/>
    </dgm:pt>
    <dgm:pt modelId="{5200CA6C-5431-4BDB-8F33-714ACB981912}" type="pres">
      <dgm:prSet presAssocID="{6E1D1451-8282-49B5-A3DE-932E015B7239}" presName="parallelogram7" presStyleLbl="alignNode1" presStyleIdx="20" presStyleCnt="28"/>
      <dgm:spPr/>
    </dgm:pt>
    <dgm:pt modelId="{848BA343-84FF-4B2D-AB30-C2FCDA50E626}" type="pres">
      <dgm:prSet presAssocID="{DBB11B94-09EE-4534-B6BF-AFA3986F25D4}" presName="sibTrans" presStyleCnt="0"/>
      <dgm:spPr/>
    </dgm:pt>
    <dgm:pt modelId="{E059E69A-F6B1-4728-8837-4E8AC1C67084}" type="pres">
      <dgm:prSet presAssocID="{27FC87F2-404B-4DED-A959-379C9954EDD0}" presName="parenttextcomposite" presStyleCnt="0"/>
      <dgm:spPr/>
    </dgm:pt>
    <dgm:pt modelId="{A0532533-6086-4CCA-B8AA-36381DD3B524}" type="pres">
      <dgm:prSet presAssocID="{27FC87F2-404B-4DED-A959-379C9954EDD0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B5A1703-3B0C-428D-962E-AC5AF8EB1EB6}" type="pres">
      <dgm:prSet presAssocID="{27FC87F2-404B-4DED-A959-379C9954EDD0}" presName="parallelogramComposite" presStyleCnt="0"/>
      <dgm:spPr/>
    </dgm:pt>
    <dgm:pt modelId="{8AEB5F96-5842-489C-9F01-C2787C10701A}" type="pres">
      <dgm:prSet presAssocID="{27FC87F2-404B-4DED-A959-379C9954EDD0}" presName="parallelogram1" presStyleLbl="alignNode1" presStyleIdx="21" presStyleCnt="28"/>
      <dgm:spPr/>
    </dgm:pt>
    <dgm:pt modelId="{18CC6450-8159-4A76-B868-3BF516DCD930}" type="pres">
      <dgm:prSet presAssocID="{27FC87F2-404B-4DED-A959-379C9954EDD0}" presName="parallelogram2" presStyleLbl="alignNode1" presStyleIdx="22" presStyleCnt="28"/>
      <dgm:spPr/>
    </dgm:pt>
    <dgm:pt modelId="{AC273B43-27DF-4FA5-839F-81EF743D3474}" type="pres">
      <dgm:prSet presAssocID="{27FC87F2-404B-4DED-A959-379C9954EDD0}" presName="parallelogram3" presStyleLbl="alignNode1" presStyleIdx="23" presStyleCnt="28"/>
      <dgm:spPr/>
    </dgm:pt>
    <dgm:pt modelId="{F3F35FBC-7D60-4F46-93E5-876728BDF1CB}" type="pres">
      <dgm:prSet presAssocID="{27FC87F2-404B-4DED-A959-379C9954EDD0}" presName="parallelogram4" presStyleLbl="alignNode1" presStyleIdx="24" presStyleCnt="28"/>
      <dgm:spPr/>
    </dgm:pt>
    <dgm:pt modelId="{397B80EE-C965-43FD-80F2-ED12266D5B9F}" type="pres">
      <dgm:prSet presAssocID="{27FC87F2-404B-4DED-A959-379C9954EDD0}" presName="parallelogram5" presStyleLbl="alignNode1" presStyleIdx="25" presStyleCnt="28"/>
      <dgm:spPr/>
    </dgm:pt>
    <dgm:pt modelId="{6945BBC8-6FC3-419A-A45A-1BB926ECB293}" type="pres">
      <dgm:prSet presAssocID="{27FC87F2-404B-4DED-A959-379C9954EDD0}" presName="parallelogram6" presStyleLbl="alignNode1" presStyleIdx="26" presStyleCnt="28"/>
      <dgm:spPr/>
    </dgm:pt>
    <dgm:pt modelId="{24A1EF21-C726-479D-BA28-721F359C4141}" type="pres">
      <dgm:prSet presAssocID="{27FC87F2-404B-4DED-A959-379C9954EDD0}" presName="parallelogram7" presStyleLbl="alignNode1" presStyleIdx="27" presStyleCnt="28"/>
      <dgm:spPr/>
    </dgm:pt>
  </dgm:ptLst>
  <dgm:cxnLst>
    <dgm:cxn modelId="{B8C3445B-DE0B-4ECD-AF7E-B4E82FFE4AB3}" type="presOf" srcId="{27FC87F2-404B-4DED-A959-379C9954EDD0}" destId="{A0532533-6086-4CCA-B8AA-36381DD3B524}" srcOrd="0" destOrd="0" presId="urn:microsoft.com/office/officeart/2008/layout/VerticalAccentList"/>
    <dgm:cxn modelId="{BA7945A1-E4C0-405E-B2A4-B9E22D7B680E}" srcId="{35BD527F-2DAB-4E1F-A86D-AE7136993003}" destId="{6E1D1451-8282-49B5-A3DE-932E015B7239}" srcOrd="2" destOrd="0" parTransId="{6B507F3C-98A1-4550-9636-E0D5288112E6}" sibTransId="{DBB11B94-09EE-4534-B6BF-AFA3986F25D4}"/>
    <dgm:cxn modelId="{AA5E9F49-F350-49A4-A43D-42C4DD86B808}" type="presOf" srcId="{6E1D1451-8282-49B5-A3DE-932E015B7239}" destId="{C7379474-BFB0-4262-A78A-8FB902D4FCF2}" srcOrd="0" destOrd="0" presId="urn:microsoft.com/office/officeart/2008/layout/VerticalAccentList"/>
    <dgm:cxn modelId="{C0743635-CEC2-40EC-BC6B-22ACD26ED8B7}" srcId="{35BD527F-2DAB-4E1F-A86D-AE7136993003}" destId="{27FC87F2-404B-4DED-A959-379C9954EDD0}" srcOrd="3" destOrd="0" parTransId="{DFD6BFA2-3969-4659-9172-4010AD660D16}" sibTransId="{40524073-9F38-48A2-AAA3-8D2E9EC96491}"/>
    <dgm:cxn modelId="{E610D0CE-12F4-4087-9413-D8B9BBB40851}" type="presOf" srcId="{64FBFCC0-F474-4BDA-A36A-444EFD88CF23}" destId="{C7E60308-7745-4958-84D9-C0C03FB02E99}" srcOrd="0" destOrd="0" presId="urn:microsoft.com/office/officeart/2008/layout/VerticalAccentList"/>
    <dgm:cxn modelId="{35B7B65A-EB3D-480B-AC12-49C62E8071D6}" type="presOf" srcId="{35BD527F-2DAB-4E1F-A86D-AE7136993003}" destId="{C8903685-49FE-4A35-A6A2-75A07DADFE7C}" srcOrd="0" destOrd="0" presId="urn:microsoft.com/office/officeart/2008/layout/VerticalAccentList"/>
    <dgm:cxn modelId="{D65E91D5-0D94-4FAC-886C-05E4FFEB5BF2}" srcId="{35BD527F-2DAB-4E1F-A86D-AE7136993003}" destId="{64FBFCC0-F474-4BDA-A36A-444EFD88CF23}" srcOrd="1" destOrd="0" parTransId="{CC728748-56A6-4AF8-8728-E6618EF6E713}" sibTransId="{C4215024-D5C4-4001-A74C-849E208B46EC}"/>
    <dgm:cxn modelId="{114EC63B-3F0F-42F0-82F5-8F14A697CED3}" srcId="{35BD527F-2DAB-4E1F-A86D-AE7136993003}" destId="{9AC7DCF2-763B-400E-8CD7-3515C1CEDBEB}" srcOrd="0" destOrd="0" parTransId="{39773497-129B-4332-82E4-39DE6779AC82}" sibTransId="{142FED98-75DC-4EE8-AD89-AE40B811D71D}"/>
    <dgm:cxn modelId="{313F0D1C-94BC-4017-BAD8-A07D1A41ED58}" type="presOf" srcId="{9AC7DCF2-763B-400E-8CD7-3515C1CEDBEB}" destId="{93BCFBF1-64B4-4D2C-8A34-4E369E61ABE8}" srcOrd="0" destOrd="0" presId="urn:microsoft.com/office/officeart/2008/layout/VerticalAccentList"/>
    <dgm:cxn modelId="{2305D089-9B8B-46F4-B2AF-3E7D9473D429}" type="presParOf" srcId="{C8903685-49FE-4A35-A6A2-75A07DADFE7C}" destId="{9B7B3ACC-112A-4004-A240-F4196B6B47D7}" srcOrd="0" destOrd="0" presId="urn:microsoft.com/office/officeart/2008/layout/VerticalAccentList"/>
    <dgm:cxn modelId="{07227C41-7A59-471D-A4F4-2E43C217A677}" type="presParOf" srcId="{9B7B3ACC-112A-4004-A240-F4196B6B47D7}" destId="{93BCFBF1-64B4-4D2C-8A34-4E369E61ABE8}" srcOrd="0" destOrd="0" presId="urn:microsoft.com/office/officeart/2008/layout/VerticalAccentList"/>
    <dgm:cxn modelId="{17A7CB72-2EE3-4619-BFE2-C0A8BBA2F4E6}" type="presParOf" srcId="{C8903685-49FE-4A35-A6A2-75A07DADFE7C}" destId="{397FF24D-9742-41BB-866D-F65F073CEE64}" srcOrd="1" destOrd="0" presId="urn:microsoft.com/office/officeart/2008/layout/VerticalAccentList"/>
    <dgm:cxn modelId="{322F08C2-C026-4B40-AF21-E21CDA5CFD89}" type="presParOf" srcId="{397FF24D-9742-41BB-866D-F65F073CEE64}" destId="{6244514C-BB7A-4A19-8F1C-05DB9444E993}" srcOrd="0" destOrd="0" presId="urn:microsoft.com/office/officeart/2008/layout/VerticalAccentList"/>
    <dgm:cxn modelId="{538FEFB2-284E-4D72-B6BA-3AAC405016CC}" type="presParOf" srcId="{397FF24D-9742-41BB-866D-F65F073CEE64}" destId="{9919A6FC-2977-4EA4-A22B-F48C57CE480B}" srcOrd="1" destOrd="0" presId="urn:microsoft.com/office/officeart/2008/layout/VerticalAccentList"/>
    <dgm:cxn modelId="{2E5D0D9B-B0C6-4AD3-834B-0A810FE1517E}" type="presParOf" srcId="{397FF24D-9742-41BB-866D-F65F073CEE64}" destId="{3FA730EB-B2B5-4090-B6F6-4965AF1BC432}" srcOrd="2" destOrd="0" presId="urn:microsoft.com/office/officeart/2008/layout/VerticalAccentList"/>
    <dgm:cxn modelId="{FEA863E2-A727-4D75-A2C3-F95A0C2D7B08}" type="presParOf" srcId="{397FF24D-9742-41BB-866D-F65F073CEE64}" destId="{6EAB5950-3A28-4B9B-B10F-9383D59B82EE}" srcOrd="3" destOrd="0" presId="urn:microsoft.com/office/officeart/2008/layout/VerticalAccentList"/>
    <dgm:cxn modelId="{7902981A-B656-447B-9263-3F5FED46D9E7}" type="presParOf" srcId="{397FF24D-9742-41BB-866D-F65F073CEE64}" destId="{18C95746-F23F-4815-9CFB-D353E6A9DD99}" srcOrd="4" destOrd="0" presId="urn:microsoft.com/office/officeart/2008/layout/VerticalAccentList"/>
    <dgm:cxn modelId="{98DFAB34-4B60-4D82-AE29-E4554F4594E1}" type="presParOf" srcId="{397FF24D-9742-41BB-866D-F65F073CEE64}" destId="{A770DB7C-8A51-4AC1-938F-346833855A8F}" srcOrd="5" destOrd="0" presId="urn:microsoft.com/office/officeart/2008/layout/VerticalAccentList"/>
    <dgm:cxn modelId="{BDB6C6F1-D411-4128-BB75-D74BE2E9A50E}" type="presParOf" srcId="{397FF24D-9742-41BB-866D-F65F073CEE64}" destId="{19533797-1408-4D5A-BF42-0855370A251A}" srcOrd="6" destOrd="0" presId="urn:microsoft.com/office/officeart/2008/layout/VerticalAccentList"/>
    <dgm:cxn modelId="{0C654FF1-20D8-4329-856B-88CB34C2B28D}" type="presParOf" srcId="{C8903685-49FE-4A35-A6A2-75A07DADFE7C}" destId="{F7F58CEA-F10A-41F2-8819-03DD5AB1950C}" srcOrd="2" destOrd="0" presId="urn:microsoft.com/office/officeart/2008/layout/VerticalAccentList"/>
    <dgm:cxn modelId="{BDED9BC9-185E-4FC6-8AAF-2D07843431F6}" type="presParOf" srcId="{C8903685-49FE-4A35-A6A2-75A07DADFE7C}" destId="{C06BB337-7386-49C7-AB93-F697F86DC20B}" srcOrd="3" destOrd="0" presId="urn:microsoft.com/office/officeart/2008/layout/VerticalAccentList"/>
    <dgm:cxn modelId="{3F43FA8A-F6E6-4D87-90D4-04EFB3657C88}" type="presParOf" srcId="{C06BB337-7386-49C7-AB93-F697F86DC20B}" destId="{C7E60308-7745-4958-84D9-C0C03FB02E99}" srcOrd="0" destOrd="0" presId="urn:microsoft.com/office/officeart/2008/layout/VerticalAccentList"/>
    <dgm:cxn modelId="{666C019D-8C3D-446E-A82C-2DBBDCEAB6C7}" type="presParOf" srcId="{C8903685-49FE-4A35-A6A2-75A07DADFE7C}" destId="{A244D519-7280-475A-B049-BEA0757AFFA9}" srcOrd="4" destOrd="0" presId="urn:microsoft.com/office/officeart/2008/layout/VerticalAccentList"/>
    <dgm:cxn modelId="{40734FD9-1E4D-49BB-9523-8625BF5B33EC}" type="presParOf" srcId="{A244D519-7280-475A-B049-BEA0757AFFA9}" destId="{2952B10B-B38B-44EE-9277-5FBB4DEF86B3}" srcOrd="0" destOrd="0" presId="urn:microsoft.com/office/officeart/2008/layout/VerticalAccentList"/>
    <dgm:cxn modelId="{E690D4A4-3F7F-40B0-A63C-5EF2B968289A}" type="presParOf" srcId="{A244D519-7280-475A-B049-BEA0757AFFA9}" destId="{041CDBB1-F714-4F0B-A75A-D82F5D04CCE8}" srcOrd="1" destOrd="0" presId="urn:microsoft.com/office/officeart/2008/layout/VerticalAccentList"/>
    <dgm:cxn modelId="{4D5F2D7B-9314-4013-B12C-AA1046BAACA6}" type="presParOf" srcId="{A244D519-7280-475A-B049-BEA0757AFFA9}" destId="{2BBD6AD5-27AB-4A62-833E-BDE9E4DB39EA}" srcOrd="2" destOrd="0" presId="urn:microsoft.com/office/officeart/2008/layout/VerticalAccentList"/>
    <dgm:cxn modelId="{4C91A6A2-C14B-47A1-BD44-F6308CCD582C}" type="presParOf" srcId="{A244D519-7280-475A-B049-BEA0757AFFA9}" destId="{1BFADDDB-5FE5-4D45-B34E-2FCC22C0CEA4}" srcOrd="3" destOrd="0" presId="urn:microsoft.com/office/officeart/2008/layout/VerticalAccentList"/>
    <dgm:cxn modelId="{C6DA6F82-69F9-4D25-8AD5-3F4FF130B1C2}" type="presParOf" srcId="{A244D519-7280-475A-B049-BEA0757AFFA9}" destId="{00F5E570-32F0-48A3-8B94-349A287C93CF}" srcOrd="4" destOrd="0" presId="urn:microsoft.com/office/officeart/2008/layout/VerticalAccentList"/>
    <dgm:cxn modelId="{E7FB85E9-D028-42AC-82D8-88A0B5F229EC}" type="presParOf" srcId="{A244D519-7280-475A-B049-BEA0757AFFA9}" destId="{C77ADEEB-D69D-43D4-B0C7-48B668AF5002}" srcOrd="5" destOrd="0" presId="urn:microsoft.com/office/officeart/2008/layout/VerticalAccentList"/>
    <dgm:cxn modelId="{9174D62D-16A2-4883-9B3E-A7A632D3291F}" type="presParOf" srcId="{A244D519-7280-475A-B049-BEA0757AFFA9}" destId="{B0465953-B6DC-4174-891F-8A95288DEAAE}" srcOrd="6" destOrd="0" presId="urn:microsoft.com/office/officeart/2008/layout/VerticalAccentList"/>
    <dgm:cxn modelId="{12250B39-BA23-44D8-B643-8EC113071C2B}" type="presParOf" srcId="{C8903685-49FE-4A35-A6A2-75A07DADFE7C}" destId="{660F478D-FFB2-4CB1-AC1A-D41902AB8FDE}" srcOrd="5" destOrd="0" presId="urn:microsoft.com/office/officeart/2008/layout/VerticalAccentList"/>
    <dgm:cxn modelId="{EC076088-4FB1-4B85-8CE5-F3E01329D4B7}" type="presParOf" srcId="{C8903685-49FE-4A35-A6A2-75A07DADFE7C}" destId="{C839FB68-9A49-44FE-BB8B-DEA959810048}" srcOrd="6" destOrd="0" presId="urn:microsoft.com/office/officeart/2008/layout/VerticalAccentList"/>
    <dgm:cxn modelId="{B6584FD3-AEDE-403E-BE2B-D54EB7AFBAD5}" type="presParOf" srcId="{C839FB68-9A49-44FE-BB8B-DEA959810048}" destId="{C7379474-BFB0-4262-A78A-8FB902D4FCF2}" srcOrd="0" destOrd="0" presId="urn:microsoft.com/office/officeart/2008/layout/VerticalAccentList"/>
    <dgm:cxn modelId="{E0B7BF52-41BD-424D-B1E2-B38296219602}" type="presParOf" srcId="{C8903685-49FE-4A35-A6A2-75A07DADFE7C}" destId="{292D45AB-E9DB-4E85-A398-026A3224F8B1}" srcOrd="7" destOrd="0" presId="urn:microsoft.com/office/officeart/2008/layout/VerticalAccentList"/>
    <dgm:cxn modelId="{6F9CD81B-416F-4A4E-A791-35488155ECBC}" type="presParOf" srcId="{292D45AB-E9DB-4E85-A398-026A3224F8B1}" destId="{7BC70ED6-F122-4F8C-A7AB-A44508C39119}" srcOrd="0" destOrd="0" presId="urn:microsoft.com/office/officeart/2008/layout/VerticalAccentList"/>
    <dgm:cxn modelId="{79EDA8F5-DECF-4EBE-945A-4F292E8B2BF6}" type="presParOf" srcId="{292D45AB-E9DB-4E85-A398-026A3224F8B1}" destId="{20D47DC2-B8F7-4D72-87C8-6DE22DA49304}" srcOrd="1" destOrd="0" presId="urn:microsoft.com/office/officeart/2008/layout/VerticalAccentList"/>
    <dgm:cxn modelId="{25D9051F-246E-4834-8602-C3F60B1FC41D}" type="presParOf" srcId="{292D45AB-E9DB-4E85-A398-026A3224F8B1}" destId="{1832B6D5-6F79-46A8-A47A-5A4E27E0BA60}" srcOrd="2" destOrd="0" presId="urn:microsoft.com/office/officeart/2008/layout/VerticalAccentList"/>
    <dgm:cxn modelId="{C6FE7C3A-2AD2-4AE1-A72E-03A11F6197DE}" type="presParOf" srcId="{292D45AB-E9DB-4E85-A398-026A3224F8B1}" destId="{31F781A6-89A1-45DC-8D31-D6E7DB61A8F3}" srcOrd="3" destOrd="0" presId="urn:microsoft.com/office/officeart/2008/layout/VerticalAccentList"/>
    <dgm:cxn modelId="{368A3AE2-92B5-42F2-9EE1-D15F9491314D}" type="presParOf" srcId="{292D45AB-E9DB-4E85-A398-026A3224F8B1}" destId="{2AF994C9-7E89-498D-8090-787EBF84F178}" srcOrd="4" destOrd="0" presId="urn:microsoft.com/office/officeart/2008/layout/VerticalAccentList"/>
    <dgm:cxn modelId="{FAA33E1A-68CB-4FE7-80B5-399053BC8793}" type="presParOf" srcId="{292D45AB-E9DB-4E85-A398-026A3224F8B1}" destId="{9739EB74-6084-45EB-9FC5-B3DD03615A7C}" srcOrd="5" destOrd="0" presId="urn:microsoft.com/office/officeart/2008/layout/VerticalAccentList"/>
    <dgm:cxn modelId="{73191B52-E815-441B-BFBD-B4A0DFAA7B0A}" type="presParOf" srcId="{292D45AB-E9DB-4E85-A398-026A3224F8B1}" destId="{5200CA6C-5431-4BDB-8F33-714ACB981912}" srcOrd="6" destOrd="0" presId="urn:microsoft.com/office/officeart/2008/layout/VerticalAccentList"/>
    <dgm:cxn modelId="{49E47023-B032-43F5-889F-7C0013E8BAA6}" type="presParOf" srcId="{C8903685-49FE-4A35-A6A2-75A07DADFE7C}" destId="{848BA343-84FF-4B2D-AB30-C2FCDA50E626}" srcOrd="8" destOrd="0" presId="urn:microsoft.com/office/officeart/2008/layout/VerticalAccentList"/>
    <dgm:cxn modelId="{57E0144D-E6F1-41CA-9A22-58EA17690F31}" type="presParOf" srcId="{C8903685-49FE-4A35-A6A2-75A07DADFE7C}" destId="{E059E69A-F6B1-4728-8837-4E8AC1C67084}" srcOrd="9" destOrd="0" presId="urn:microsoft.com/office/officeart/2008/layout/VerticalAccentList"/>
    <dgm:cxn modelId="{87A8F6E1-192D-4331-B444-A6AA9E3ECDB8}" type="presParOf" srcId="{E059E69A-F6B1-4728-8837-4E8AC1C67084}" destId="{A0532533-6086-4CCA-B8AA-36381DD3B524}" srcOrd="0" destOrd="0" presId="urn:microsoft.com/office/officeart/2008/layout/VerticalAccentList"/>
    <dgm:cxn modelId="{3F009E10-00A3-459B-B2E9-5710367FD8AE}" type="presParOf" srcId="{C8903685-49FE-4A35-A6A2-75A07DADFE7C}" destId="{0B5A1703-3B0C-428D-962E-AC5AF8EB1EB6}" srcOrd="10" destOrd="0" presId="urn:microsoft.com/office/officeart/2008/layout/VerticalAccentList"/>
    <dgm:cxn modelId="{D985EB9A-C1F0-4806-9755-FE6D186933DC}" type="presParOf" srcId="{0B5A1703-3B0C-428D-962E-AC5AF8EB1EB6}" destId="{8AEB5F96-5842-489C-9F01-C2787C10701A}" srcOrd="0" destOrd="0" presId="urn:microsoft.com/office/officeart/2008/layout/VerticalAccentList"/>
    <dgm:cxn modelId="{73920A6D-E43A-46AF-8A74-342B0E04EC59}" type="presParOf" srcId="{0B5A1703-3B0C-428D-962E-AC5AF8EB1EB6}" destId="{18CC6450-8159-4A76-B868-3BF516DCD930}" srcOrd="1" destOrd="0" presId="urn:microsoft.com/office/officeart/2008/layout/VerticalAccentList"/>
    <dgm:cxn modelId="{A3768385-A171-44B8-9C92-FA0A7BCDFD17}" type="presParOf" srcId="{0B5A1703-3B0C-428D-962E-AC5AF8EB1EB6}" destId="{AC273B43-27DF-4FA5-839F-81EF743D3474}" srcOrd="2" destOrd="0" presId="urn:microsoft.com/office/officeart/2008/layout/VerticalAccentList"/>
    <dgm:cxn modelId="{AFA75991-B21A-462F-BAC4-9B34F10C8411}" type="presParOf" srcId="{0B5A1703-3B0C-428D-962E-AC5AF8EB1EB6}" destId="{F3F35FBC-7D60-4F46-93E5-876728BDF1CB}" srcOrd="3" destOrd="0" presId="urn:microsoft.com/office/officeart/2008/layout/VerticalAccentList"/>
    <dgm:cxn modelId="{006FB840-4FB6-4C9B-B51C-B80C205A882D}" type="presParOf" srcId="{0B5A1703-3B0C-428D-962E-AC5AF8EB1EB6}" destId="{397B80EE-C965-43FD-80F2-ED12266D5B9F}" srcOrd="4" destOrd="0" presId="urn:microsoft.com/office/officeart/2008/layout/VerticalAccentList"/>
    <dgm:cxn modelId="{BE9A2A06-4855-4204-856B-1461D45E42D8}" type="presParOf" srcId="{0B5A1703-3B0C-428D-962E-AC5AF8EB1EB6}" destId="{6945BBC8-6FC3-419A-A45A-1BB926ECB293}" srcOrd="5" destOrd="0" presId="urn:microsoft.com/office/officeart/2008/layout/VerticalAccentList"/>
    <dgm:cxn modelId="{AA8F18DC-CAAE-41FD-954A-061CF7AF5418}" type="presParOf" srcId="{0B5A1703-3B0C-428D-962E-AC5AF8EB1EB6}" destId="{24A1EF21-C726-479D-BA28-721F359C414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4F2925-9315-4032-918D-64FAAF25D4D7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CO"/>
        </a:p>
      </dgm:t>
    </dgm:pt>
    <dgm:pt modelId="{C4E3151D-3874-4A79-B90C-458B9130D6AE}">
      <dgm:prSet/>
      <dgm:spPr/>
      <dgm:t>
        <a:bodyPr/>
        <a:lstStyle/>
        <a:p>
          <a:pPr rtl="0"/>
          <a:r>
            <a:rPr lang="es-CO" dirty="0" smtClean="0">
              <a:solidFill>
                <a:schemeClr val="tx1">
                  <a:lumMod val="85000"/>
                  <a:lumOff val="1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Hoy este control se realiza de forma manual por el operador o los supervisores.</a:t>
          </a:r>
          <a:endParaRPr lang="es-CO" dirty="0">
            <a:solidFill>
              <a:schemeClr val="tx1">
                <a:lumMod val="85000"/>
                <a:lumOff val="1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57CC382A-F48B-4236-B021-0486F9CB029E}" type="parTrans" cxnId="{9C85B8A3-1E38-4338-A6DD-C425DEF94252}">
      <dgm:prSet/>
      <dgm:spPr/>
      <dgm:t>
        <a:bodyPr/>
        <a:lstStyle/>
        <a:p>
          <a:endParaRPr lang="es-CO">
            <a:solidFill>
              <a:schemeClr val="tx1">
                <a:lumMod val="85000"/>
                <a:lumOff val="1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0AEFFBC0-235F-4530-9294-E7037ECAEDE1}" type="sibTrans" cxnId="{9C85B8A3-1E38-4338-A6DD-C425DEF94252}">
      <dgm:prSet/>
      <dgm:spPr/>
      <dgm:t>
        <a:bodyPr/>
        <a:lstStyle/>
        <a:p>
          <a:endParaRPr lang="es-CO">
            <a:solidFill>
              <a:schemeClr val="tx1">
                <a:lumMod val="85000"/>
                <a:lumOff val="1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A45B5A42-B0C9-47C9-85C7-7071508CA153}">
      <dgm:prSet/>
      <dgm:spPr/>
      <dgm:t>
        <a:bodyPr/>
        <a:lstStyle/>
        <a:p>
          <a:pPr rtl="0"/>
          <a:r>
            <a:rPr lang="es-CO" dirty="0" smtClean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En las grandes empresas este control ya comienza a ser realizado </a:t>
          </a:r>
          <a:r>
            <a:rPr lang="es-CO" dirty="0" err="1" smtClean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on</a:t>
          </a:r>
          <a:r>
            <a:rPr lang="es-CO" dirty="0" smtClean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 line desde una sala de control utilizando las tecnologías de la comunicación y la información modernas.</a:t>
          </a:r>
          <a:endParaRPr lang="es-CO" dirty="0">
            <a:solidFill>
              <a:schemeClr val="bg1"/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810AA3A7-DE9D-4042-BBC3-5A434F6B89E3}" type="parTrans" cxnId="{FA0D1049-8B64-4A95-975E-07CA365F1219}">
      <dgm:prSet/>
      <dgm:spPr/>
      <dgm:t>
        <a:bodyPr/>
        <a:lstStyle/>
        <a:p>
          <a:endParaRPr lang="es-CO">
            <a:solidFill>
              <a:schemeClr val="tx1">
                <a:lumMod val="85000"/>
                <a:lumOff val="1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24B963E5-9074-449B-9A53-02251DEAC2D7}" type="sibTrans" cxnId="{FA0D1049-8B64-4A95-975E-07CA365F1219}">
      <dgm:prSet/>
      <dgm:spPr/>
      <dgm:t>
        <a:bodyPr/>
        <a:lstStyle/>
        <a:p>
          <a:endParaRPr lang="es-CO">
            <a:solidFill>
              <a:schemeClr val="tx1">
                <a:lumMod val="85000"/>
                <a:lumOff val="1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gm:t>
    </dgm:pt>
    <dgm:pt modelId="{B3A2C752-9874-4D1E-BE3F-7F755BA4F94B}" type="pres">
      <dgm:prSet presAssocID="{F94F2925-9315-4032-918D-64FAAF25D4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C4F95BC-B8C1-4E92-8FE6-0543CC6FDDA1}" type="pres">
      <dgm:prSet presAssocID="{C4E3151D-3874-4A79-B90C-458B9130D6A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95A8AF9-A833-41B2-8DFB-5E1571165791}" type="pres">
      <dgm:prSet presAssocID="{0AEFFBC0-235F-4530-9294-E7037ECAEDE1}" presName="sibTrans" presStyleLbl="sibTrans2D1" presStyleIdx="0" presStyleCnt="1"/>
      <dgm:spPr/>
      <dgm:t>
        <a:bodyPr/>
        <a:lstStyle/>
        <a:p>
          <a:endParaRPr lang="es-CO"/>
        </a:p>
      </dgm:t>
    </dgm:pt>
    <dgm:pt modelId="{D751E744-8E55-4500-80C3-B12BD9DC867F}" type="pres">
      <dgm:prSet presAssocID="{0AEFFBC0-235F-4530-9294-E7037ECAEDE1}" presName="connectorText" presStyleLbl="sibTrans2D1" presStyleIdx="0" presStyleCnt="1"/>
      <dgm:spPr/>
      <dgm:t>
        <a:bodyPr/>
        <a:lstStyle/>
        <a:p>
          <a:endParaRPr lang="es-CO"/>
        </a:p>
      </dgm:t>
    </dgm:pt>
    <dgm:pt modelId="{4062A989-BA5A-4D6F-9200-095DD0B02BB1}" type="pres">
      <dgm:prSet presAssocID="{A45B5A42-B0C9-47C9-85C7-7071508CA15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A0D1049-8B64-4A95-975E-07CA365F1219}" srcId="{F94F2925-9315-4032-918D-64FAAF25D4D7}" destId="{A45B5A42-B0C9-47C9-85C7-7071508CA153}" srcOrd="1" destOrd="0" parTransId="{810AA3A7-DE9D-4042-BBC3-5A434F6B89E3}" sibTransId="{24B963E5-9074-449B-9A53-02251DEAC2D7}"/>
    <dgm:cxn modelId="{D827537D-F8A7-4FED-AE54-02144325225B}" type="presOf" srcId="{0AEFFBC0-235F-4530-9294-E7037ECAEDE1}" destId="{895A8AF9-A833-41B2-8DFB-5E1571165791}" srcOrd="0" destOrd="0" presId="urn:microsoft.com/office/officeart/2005/8/layout/process1"/>
    <dgm:cxn modelId="{62CC051F-9F06-4FA1-B44F-B72455C5348E}" type="presOf" srcId="{F94F2925-9315-4032-918D-64FAAF25D4D7}" destId="{B3A2C752-9874-4D1E-BE3F-7F755BA4F94B}" srcOrd="0" destOrd="0" presId="urn:microsoft.com/office/officeart/2005/8/layout/process1"/>
    <dgm:cxn modelId="{20B28B4B-704A-43C2-8A39-C389EA00C82C}" type="presOf" srcId="{A45B5A42-B0C9-47C9-85C7-7071508CA153}" destId="{4062A989-BA5A-4D6F-9200-095DD0B02BB1}" srcOrd="0" destOrd="0" presId="urn:microsoft.com/office/officeart/2005/8/layout/process1"/>
    <dgm:cxn modelId="{FB798DBB-9DA9-4735-BD8A-5374F1D6AE88}" type="presOf" srcId="{C4E3151D-3874-4A79-B90C-458B9130D6AE}" destId="{DC4F95BC-B8C1-4E92-8FE6-0543CC6FDDA1}" srcOrd="0" destOrd="0" presId="urn:microsoft.com/office/officeart/2005/8/layout/process1"/>
    <dgm:cxn modelId="{AADCE3BC-6732-4939-A9A2-A5C61CABEC1A}" type="presOf" srcId="{0AEFFBC0-235F-4530-9294-E7037ECAEDE1}" destId="{D751E744-8E55-4500-80C3-B12BD9DC867F}" srcOrd="1" destOrd="0" presId="urn:microsoft.com/office/officeart/2005/8/layout/process1"/>
    <dgm:cxn modelId="{9C85B8A3-1E38-4338-A6DD-C425DEF94252}" srcId="{F94F2925-9315-4032-918D-64FAAF25D4D7}" destId="{C4E3151D-3874-4A79-B90C-458B9130D6AE}" srcOrd="0" destOrd="0" parTransId="{57CC382A-F48B-4236-B021-0486F9CB029E}" sibTransId="{0AEFFBC0-235F-4530-9294-E7037ECAEDE1}"/>
    <dgm:cxn modelId="{8DA1324B-D00C-4733-AC04-0650576CBE08}" type="presParOf" srcId="{B3A2C752-9874-4D1E-BE3F-7F755BA4F94B}" destId="{DC4F95BC-B8C1-4E92-8FE6-0543CC6FDDA1}" srcOrd="0" destOrd="0" presId="urn:microsoft.com/office/officeart/2005/8/layout/process1"/>
    <dgm:cxn modelId="{D8C19E89-B0BC-4816-BD83-D11E682AE776}" type="presParOf" srcId="{B3A2C752-9874-4D1E-BE3F-7F755BA4F94B}" destId="{895A8AF9-A833-41B2-8DFB-5E1571165791}" srcOrd="1" destOrd="0" presId="urn:microsoft.com/office/officeart/2005/8/layout/process1"/>
    <dgm:cxn modelId="{096D897D-6085-4E4C-8929-BC64F757A9FD}" type="presParOf" srcId="{895A8AF9-A833-41B2-8DFB-5E1571165791}" destId="{D751E744-8E55-4500-80C3-B12BD9DC867F}" srcOrd="0" destOrd="0" presId="urn:microsoft.com/office/officeart/2005/8/layout/process1"/>
    <dgm:cxn modelId="{F9D5F83A-8F95-4CDC-BA0C-2C35C03A5052}" type="presParOf" srcId="{B3A2C752-9874-4D1E-BE3F-7F755BA4F94B}" destId="{4062A989-BA5A-4D6F-9200-095DD0B02BB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9014-EB77-4A35-8DD6-7869F5040966}">
      <dsp:nvSpPr>
        <dsp:cNvPr id="0" name=""/>
        <dsp:cNvSpPr/>
      </dsp:nvSpPr>
      <dsp:spPr>
        <a:xfrm>
          <a:off x="0" y="147700"/>
          <a:ext cx="5173974" cy="8144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Se observa 6 referentes antes del año 2000 y 7 referentes entre el 2000-2009</a:t>
          </a:r>
          <a:endParaRPr lang="es-CO" sz="1500" kern="1200" dirty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39757" y="187457"/>
        <a:ext cx="5094460" cy="734915"/>
      </dsp:txXfrm>
    </dsp:sp>
    <dsp:sp modelId="{E5BA70F1-72B1-424F-9AB7-45397B2B8B17}">
      <dsp:nvSpPr>
        <dsp:cNvPr id="0" name=""/>
        <dsp:cNvSpPr/>
      </dsp:nvSpPr>
      <dsp:spPr>
        <a:xfrm>
          <a:off x="0" y="1005329"/>
          <a:ext cx="5173974" cy="814429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Específicos a las condiciones de cada país.</a:t>
          </a:r>
          <a:endParaRPr lang="es-CO" sz="1500" kern="120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39757" y="1045086"/>
        <a:ext cx="5094460" cy="734915"/>
      </dsp:txXfrm>
    </dsp:sp>
    <dsp:sp modelId="{B5311525-109E-4AE4-ABFB-634C5CF074B1}">
      <dsp:nvSpPr>
        <dsp:cNvPr id="0" name=""/>
        <dsp:cNvSpPr/>
      </dsp:nvSpPr>
      <dsp:spPr>
        <a:xfrm>
          <a:off x="0" y="1862959"/>
          <a:ext cx="5173974" cy="81442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Dirigidos a lograr seguridad energética, Integridad de equipos energéticos, reducción de costos energéticos.</a:t>
          </a:r>
          <a:endParaRPr lang="es-CO" sz="1500" kern="120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39757" y="1902716"/>
        <a:ext cx="5094460" cy="734915"/>
      </dsp:txXfrm>
    </dsp:sp>
    <dsp:sp modelId="{159033AB-4C3A-414B-AFFD-0C9718850390}">
      <dsp:nvSpPr>
        <dsp:cNvPr id="0" name=""/>
        <dsp:cNvSpPr/>
      </dsp:nvSpPr>
      <dsp:spPr>
        <a:xfrm>
          <a:off x="0" y="2720589"/>
          <a:ext cx="5173974" cy="814429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Separación de la gestión energética y los Proyectos de intervención tecnológica.</a:t>
          </a:r>
          <a:endParaRPr lang="es-CO" sz="1500" kern="120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39757" y="2760346"/>
        <a:ext cx="5094460" cy="734915"/>
      </dsp:txXfrm>
    </dsp:sp>
    <dsp:sp modelId="{E2E36E3A-BAF8-4675-AB43-49FC7CD09E71}">
      <dsp:nvSpPr>
        <dsp:cNvPr id="0" name=""/>
        <dsp:cNvSpPr/>
      </dsp:nvSpPr>
      <dsp:spPr>
        <a:xfrm>
          <a:off x="0" y="3578219"/>
          <a:ext cx="5173974" cy="81442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Intermitentes. Basados en Programas. No incluyen la filosofía de P-H-V-A.</a:t>
          </a:r>
          <a:endParaRPr lang="es-CO" sz="1500" kern="120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39757" y="3617976"/>
        <a:ext cx="5094460" cy="7349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A02DF-3D83-4589-B9D0-C7D7D3DD8C7E}">
      <dsp:nvSpPr>
        <dsp:cNvPr id="0" name=""/>
        <dsp:cNvSpPr/>
      </dsp:nvSpPr>
      <dsp:spPr>
        <a:xfrm>
          <a:off x="801313" y="44165"/>
          <a:ext cx="2119938" cy="211993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smtClean="0">
              <a:latin typeface="Malgun Gothic" panose="020B0503020000020004" pitchFamily="34" charset="-127"/>
              <a:ea typeface="Malgun Gothic" panose="020B0503020000020004" pitchFamily="34" charset="-127"/>
            </a:rPr>
            <a:t>Tiempo para pasar de tecnologías de alta densidad y bajo costo a baja densidad y alto costo</a:t>
          </a:r>
          <a:endParaRPr lang="es-CO" sz="1000" kern="1200"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1083972" y="415154"/>
        <a:ext cx="1554621" cy="953972"/>
      </dsp:txXfrm>
    </dsp:sp>
    <dsp:sp modelId="{8F74FA5D-BCAE-4806-9B93-5DF1E7C1DE5E}">
      <dsp:nvSpPr>
        <dsp:cNvPr id="0" name=""/>
        <dsp:cNvSpPr/>
      </dsp:nvSpPr>
      <dsp:spPr>
        <a:xfrm>
          <a:off x="1566258" y="1369127"/>
          <a:ext cx="2119938" cy="2119938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smtClean="0">
              <a:latin typeface="Malgun Gothic" panose="020B0503020000020004" pitchFamily="34" charset="-127"/>
              <a:ea typeface="Malgun Gothic" panose="020B0503020000020004" pitchFamily="34" charset="-127"/>
            </a:rPr>
            <a:t>Alto capital</a:t>
          </a:r>
          <a:endParaRPr lang="es-CO" sz="1000" kern="1200"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2214606" y="1916777"/>
        <a:ext cx="1271963" cy="1165966"/>
      </dsp:txXfrm>
    </dsp:sp>
    <dsp:sp modelId="{DD696FCD-C263-4C26-804E-88904927505F}">
      <dsp:nvSpPr>
        <dsp:cNvPr id="0" name=""/>
        <dsp:cNvSpPr/>
      </dsp:nvSpPr>
      <dsp:spPr>
        <a:xfrm>
          <a:off x="36369" y="1369127"/>
          <a:ext cx="2119938" cy="2119938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smtClean="0">
              <a:latin typeface="Malgun Gothic" panose="020B0503020000020004" pitchFamily="34" charset="-127"/>
              <a:ea typeface="Malgun Gothic" panose="020B0503020000020004" pitchFamily="34" charset="-127"/>
            </a:rPr>
            <a:t>Desarrollo científico</a:t>
          </a:r>
          <a:endParaRPr lang="es-CO" sz="1000" kern="1200"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235996" y="1916777"/>
        <a:ext cx="1271963" cy="11659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59B7E-FA05-40B8-8EE1-6A2A7FFF95B3}">
      <dsp:nvSpPr>
        <dsp:cNvPr id="0" name=""/>
        <dsp:cNvSpPr/>
      </dsp:nvSpPr>
      <dsp:spPr>
        <a:xfrm>
          <a:off x="469" y="923299"/>
          <a:ext cx="1829119" cy="10974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smtClean="0">
              <a:latin typeface="Malgun Gothic" panose="020B0503020000020004" pitchFamily="34" charset="-127"/>
              <a:ea typeface="Malgun Gothic" panose="020B0503020000020004" pitchFamily="34" charset="-127"/>
            </a:rPr>
            <a:t>Cambio de cultura</a:t>
          </a:r>
          <a:endParaRPr lang="es-CO" sz="1300" kern="1200"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469" y="923299"/>
        <a:ext cx="1829119" cy="1097471"/>
      </dsp:txXfrm>
    </dsp:sp>
    <dsp:sp modelId="{3E160930-2541-4F6C-A053-C2C06F5BF268}">
      <dsp:nvSpPr>
        <dsp:cNvPr id="0" name=""/>
        <dsp:cNvSpPr/>
      </dsp:nvSpPr>
      <dsp:spPr>
        <a:xfrm>
          <a:off x="2012499" y="923299"/>
          <a:ext cx="1829119" cy="10974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smtClean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Medir y controlar la eficiencia</a:t>
          </a:r>
          <a:endParaRPr lang="es-CO" sz="1300" kern="1200">
            <a:solidFill>
              <a:schemeClr val="tx1"/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2012499" y="923299"/>
        <a:ext cx="1829119" cy="1097471"/>
      </dsp:txXfrm>
    </dsp:sp>
    <dsp:sp modelId="{FADEFDA7-847D-4360-9D78-44B30A8E791D}">
      <dsp:nvSpPr>
        <dsp:cNvPr id="0" name=""/>
        <dsp:cNvSpPr/>
      </dsp:nvSpPr>
      <dsp:spPr>
        <a:xfrm>
          <a:off x="469" y="2203682"/>
          <a:ext cx="1829119" cy="10974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Desarrollo e Introducción de Tecnologías Eficientes</a:t>
          </a:r>
          <a:endParaRPr lang="es-CO" sz="1300" kern="1200" dirty="0">
            <a:solidFill>
              <a:schemeClr val="tx1"/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469" y="2203682"/>
        <a:ext cx="1829119" cy="1097471"/>
      </dsp:txXfrm>
    </dsp:sp>
    <dsp:sp modelId="{7CC7DF45-21AA-495E-8018-9E5A714F8463}">
      <dsp:nvSpPr>
        <dsp:cNvPr id="0" name=""/>
        <dsp:cNvSpPr/>
      </dsp:nvSpPr>
      <dsp:spPr>
        <a:xfrm>
          <a:off x="2012499" y="2203682"/>
          <a:ext cx="1829119" cy="10974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smtClean="0">
              <a:latin typeface="Malgun Gothic" panose="020B0503020000020004" pitchFamily="34" charset="-127"/>
              <a:ea typeface="Malgun Gothic" panose="020B0503020000020004" pitchFamily="34" charset="-127"/>
            </a:rPr>
            <a:t>Introducción de Tecnologías de Gestión estándares</a:t>
          </a:r>
          <a:endParaRPr lang="es-CO" sz="1300" kern="1200"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2012499" y="2203682"/>
        <a:ext cx="1829119" cy="10974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EF78A-5CB7-491C-BA77-1C698661928B}">
      <dsp:nvSpPr>
        <dsp:cNvPr id="0" name=""/>
        <dsp:cNvSpPr/>
      </dsp:nvSpPr>
      <dsp:spPr>
        <a:xfrm>
          <a:off x="0" y="0"/>
          <a:ext cx="8144076" cy="8554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Incorpora el consenso de los expertos nacionales.</a:t>
          </a:r>
          <a:endParaRPr lang="es-CO" sz="2000" b="0" kern="120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25055" y="25055"/>
        <a:ext cx="7120886" cy="805344"/>
      </dsp:txXfrm>
    </dsp:sp>
    <dsp:sp modelId="{BE382DC3-67DD-44AC-86E9-37E820850300}">
      <dsp:nvSpPr>
        <dsp:cNvPr id="0" name=""/>
        <dsp:cNvSpPr/>
      </dsp:nvSpPr>
      <dsp:spPr>
        <a:xfrm>
          <a:off x="608161" y="974268"/>
          <a:ext cx="8144076" cy="855454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Marco de medición del desempeño en EE homogéneo y acreditado a nivel internacional.</a:t>
          </a:r>
          <a:endParaRPr lang="es-CO" sz="2000" b="0" kern="1200" dirty="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633216" y="999323"/>
        <a:ext cx="6929759" cy="805344"/>
      </dsp:txXfrm>
    </dsp:sp>
    <dsp:sp modelId="{448F81E3-5382-477C-8D99-E0C622DFBB1B}">
      <dsp:nvSpPr>
        <dsp:cNvPr id="0" name=""/>
        <dsp:cNvSpPr/>
      </dsp:nvSpPr>
      <dsp:spPr>
        <a:xfrm>
          <a:off x="1216323" y="1948536"/>
          <a:ext cx="8144076" cy="855454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Involucra todos los procesos que pueden lograr reducir los consumos de forma continua.</a:t>
          </a:r>
          <a:endParaRPr lang="es-CO" sz="2000" b="0" kern="120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1241378" y="1973591"/>
        <a:ext cx="6929759" cy="805344"/>
      </dsp:txXfrm>
    </dsp:sp>
    <dsp:sp modelId="{C65E8DFA-361B-4FD1-950F-A64892683849}">
      <dsp:nvSpPr>
        <dsp:cNvPr id="0" name=""/>
        <dsp:cNvSpPr/>
      </dsp:nvSpPr>
      <dsp:spPr>
        <a:xfrm>
          <a:off x="1824484" y="2922804"/>
          <a:ext cx="8144076" cy="855454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Realiza y mantiene un control operacional energético sobre los procesos.</a:t>
          </a:r>
          <a:endParaRPr lang="es-CO" sz="2000" b="0" kern="120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1849539" y="2947859"/>
        <a:ext cx="6929759" cy="805344"/>
      </dsp:txXfrm>
    </dsp:sp>
    <dsp:sp modelId="{304515B4-F77F-4104-AC0F-1F4FF339CDD5}">
      <dsp:nvSpPr>
        <dsp:cNvPr id="0" name=""/>
        <dsp:cNvSpPr/>
      </dsp:nvSpPr>
      <dsp:spPr>
        <a:xfrm>
          <a:off x="2432646" y="3897072"/>
          <a:ext cx="8144076" cy="855454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smtClean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rPr>
            <a:t>Logra y mantiene competencia del personal para ejecutar los procedimientos que reducen los consumos.</a:t>
          </a:r>
          <a:endParaRPr lang="es-CO" sz="2000" b="0" kern="120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2457701" y="3922127"/>
        <a:ext cx="6929759" cy="805344"/>
      </dsp:txXfrm>
    </dsp:sp>
    <dsp:sp modelId="{C865AD5F-E1BB-4AD4-85EB-C041E776CE55}">
      <dsp:nvSpPr>
        <dsp:cNvPr id="0" name=""/>
        <dsp:cNvSpPr/>
      </dsp:nvSpPr>
      <dsp:spPr>
        <a:xfrm>
          <a:off x="7588031" y="624957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b="0" kern="120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7713141" y="624957"/>
        <a:ext cx="305825" cy="418424"/>
      </dsp:txXfrm>
    </dsp:sp>
    <dsp:sp modelId="{B95F2121-4A76-4092-BC62-30FE19EBFF03}">
      <dsp:nvSpPr>
        <dsp:cNvPr id="0" name=""/>
        <dsp:cNvSpPr/>
      </dsp:nvSpPr>
      <dsp:spPr>
        <a:xfrm>
          <a:off x="8196192" y="1599225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b="0" kern="120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8321302" y="1599225"/>
        <a:ext cx="305825" cy="418424"/>
      </dsp:txXfrm>
    </dsp:sp>
    <dsp:sp modelId="{E41FFDAB-E2CB-4AA9-9236-BFF13CA6243D}">
      <dsp:nvSpPr>
        <dsp:cNvPr id="0" name=""/>
        <dsp:cNvSpPr/>
      </dsp:nvSpPr>
      <dsp:spPr>
        <a:xfrm>
          <a:off x="8804354" y="2559235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b="0" kern="120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8929464" y="2559235"/>
        <a:ext cx="305825" cy="418424"/>
      </dsp:txXfrm>
    </dsp:sp>
    <dsp:sp modelId="{98D3CEEB-985A-4C42-9456-7C80391406F3}">
      <dsp:nvSpPr>
        <dsp:cNvPr id="0" name=""/>
        <dsp:cNvSpPr/>
      </dsp:nvSpPr>
      <dsp:spPr>
        <a:xfrm>
          <a:off x="9412515" y="3543008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b="0" kern="1200">
            <a:solidFill>
              <a:schemeClr val="tx1">
                <a:lumMod val="75000"/>
                <a:lumOff val="25000"/>
              </a:schemeClr>
            </a:solidFill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9537625" y="3543008"/>
        <a:ext cx="305825" cy="4184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1BCF8-7097-4C2B-A271-2DF99EF9E19B}">
      <dsp:nvSpPr>
        <dsp:cNvPr id="0" name=""/>
        <dsp:cNvSpPr/>
      </dsp:nvSpPr>
      <dsp:spPr>
        <a:xfrm>
          <a:off x="1834862" y="897120"/>
          <a:ext cx="2234931" cy="223493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>
              <a:latin typeface="Malgun Gothic" panose="020B0503020000020004" pitchFamily="34" charset="-127"/>
              <a:ea typeface="Malgun Gothic" panose="020B0503020000020004" pitchFamily="34" charset="-127"/>
            </a:rPr>
            <a:t>Liderazgo</a:t>
          </a:r>
          <a:endParaRPr lang="es-CO" sz="2700" kern="1200" dirty="0"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2162160" y="1224418"/>
        <a:ext cx="1580335" cy="1580335"/>
      </dsp:txXfrm>
    </dsp:sp>
    <dsp:sp modelId="{61806F00-CAB7-4D31-9B17-50CECBD55455}">
      <dsp:nvSpPr>
        <dsp:cNvPr id="0" name=""/>
        <dsp:cNvSpPr/>
      </dsp:nvSpPr>
      <dsp:spPr>
        <a:xfrm>
          <a:off x="2393595" y="398"/>
          <a:ext cx="1117465" cy="111746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latin typeface="Malgun Gothic" panose="020B0503020000020004" pitchFamily="34" charset="-127"/>
              <a:ea typeface="Malgun Gothic" panose="020B0503020000020004" pitchFamily="34" charset="-127"/>
            </a:rPr>
            <a:t>Planificación</a:t>
          </a:r>
          <a:endParaRPr lang="es-CO" sz="1000" kern="1200" dirty="0"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2557244" y="164047"/>
        <a:ext cx="790167" cy="790167"/>
      </dsp:txXfrm>
    </dsp:sp>
    <dsp:sp modelId="{702F14CB-E963-4C01-9C9E-67920773E48E}">
      <dsp:nvSpPr>
        <dsp:cNvPr id="0" name=""/>
        <dsp:cNvSpPr/>
      </dsp:nvSpPr>
      <dsp:spPr>
        <a:xfrm>
          <a:off x="3849049" y="1455853"/>
          <a:ext cx="1117465" cy="111746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latin typeface="Malgun Gothic" panose="020B0503020000020004" pitchFamily="34" charset="-127"/>
              <a:ea typeface="Malgun Gothic" panose="020B0503020000020004" pitchFamily="34" charset="-127"/>
            </a:rPr>
            <a:t>Apoyo y operación</a:t>
          </a:r>
          <a:endParaRPr lang="es-CO" sz="1000" kern="1200" dirty="0"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4012698" y="1619502"/>
        <a:ext cx="790167" cy="790167"/>
      </dsp:txXfrm>
    </dsp:sp>
    <dsp:sp modelId="{14055D3A-EFB3-408C-9945-8F5B0AD7FF46}">
      <dsp:nvSpPr>
        <dsp:cNvPr id="0" name=""/>
        <dsp:cNvSpPr/>
      </dsp:nvSpPr>
      <dsp:spPr>
        <a:xfrm>
          <a:off x="2393595" y="2911307"/>
          <a:ext cx="1117465" cy="111746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latin typeface="Malgun Gothic" panose="020B0503020000020004" pitchFamily="34" charset="-127"/>
              <a:ea typeface="Malgun Gothic" panose="020B0503020000020004" pitchFamily="34" charset="-127"/>
            </a:rPr>
            <a:t>Evaluación del desempeño</a:t>
          </a:r>
          <a:endParaRPr lang="es-CO" sz="1000" kern="1200" dirty="0"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2557244" y="3074956"/>
        <a:ext cx="790167" cy="790167"/>
      </dsp:txXfrm>
    </dsp:sp>
    <dsp:sp modelId="{B2449797-BC33-42DF-B983-BE340A6C11A5}">
      <dsp:nvSpPr>
        <dsp:cNvPr id="0" name=""/>
        <dsp:cNvSpPr/>
      </dsp:nvSpPr>
      <dsp:spPr>
        <a:xfrm>
          <a:off x="938140" y="1455853"/>
          <a:ext cx="1117465" cy="111746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latin typeface="Malgun Gothic" panose="020B0503020000020004" pitchFamily="34" charset="-127"/>
              <a:ea typeface="Malgun Gothic" panose="020B0503020000020004" pitchFamily="34" charset="-127"/>
            </a:rPr>
            <a:t>Mejora</a:t>
          </a:r>
          <a:endParaRPr lang="es-CO" sz="1000" kern="1200" dirty="0">
            <a:latin typeface="Malgun Gothic" panose="020B0503020000020004" pitchFamily="34" charset="-127"/>
            <a:ea typeface="Malgun Gothic" panose="020B0503020000020004" pitchFamily="34" charset="-127"/>
          </a:endParaRPr>
        </a:p>
      </dsp:txBody>
      <dsp:txXfrm>
        <a:off x="1101789" y="1619502"/>
        <a:ext cx="790167" cy="7901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171EC-C0B7-44DD-B3BA-4544B83AADC3}">
      <dsp:nvSpPr>
        <dsp:cNvPr id="0" name=""/>
        <dsp:cNvSpPr/>
      </dsp:nvSpPr>
      <dsp:spPr>
        <a:xfrm>
          <a:off x="0" y="221943"/>
          <a:ext cx="9937104" cy="19440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83C4A-A912-4FFF-8E1A-DFC21E8BD323}">
      <dsp:nvSpPr>
        <dsp:cNvPr id="0" name=""/>
        <dsp:cNvSpPr/>
      </dsp:nvSpPr>
      <dsp:spPr>
        <a:xfrm>
          <a:off x="463879" y="239918"/>
          <a:ext cx="1692747" cy="17731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0F6AE-7926-4357-938C-D63A0F400351}">
      <dsp:nvSpPr>
        <dsp:cNvPr id="0" name=""/>
        <dsp:cNvSpPr/>
      </dsp:nvSpPr>
      <dsp:spPr>
        <a:xfrm rot="10800000">
          <a:off x="252700" y="2170524"/>
          <a:ext cx="2009071" cy="32851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Gestión del mantenimiento</a:t>
          </a: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Centrada en la disponibilidad no en la eficiencia</a:t>
          </a:r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1" kern="100" baseline="0" dirty="0" smtClean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Cambio</a:t>
          </a: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Mantenimiento centrado en la eficiencia</a:t>
          </a:r>
          <a:endParaRPr lang="es-CO" sz="1400" kern="100" baseline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314486" y="2170524"/>
        <a:ext cx="1885499" cy="3223379"/>
      </dsp:txXfrm>
    </dsp:sp>
    <dsp:sp modelId="{261524E2-6CA6-4F09-818D-B73215ED4D80}">
      <dsp:nvSpPr>
        <dsp:cNvPr id="0" name=""/>
        <dsp:cNvSpPr/>
      </dsp:nvSpPr>
      <dsp:spPr>
        <a:xfrm>
          <a:off x="2754937" y="239918"/>
          <a:ext cx="1692747" cy="17731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B8015-0C64-4752-955E-DC0D59AA5DF4}">
      <dsp:nvSpPr>
        <dsp:cNvPr id="0" name=""/>
        <dsp:cNvSpPr/>
      </dsp:nvSpPr>
      <dsp:spPr>
        <a:xfrm rot="10800000">
          <a:off x="2484063" y="2170524"/>
          <a:ext cx="2234494" cy="3285165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Gestión de la producción</a:t>
          </a: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Centrada en los costos, mercado y los tiempos de entrega considerando los consumos energéticos como un gasto</a:t>
          </a:r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Cambio</a:t>
          </a: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Incorporación de criterios energéticos a la planeación y diseño de la producción. Manejo de indicadores energéticos en áreas productivas.</a:t>
          </a:r>
          <a:endParaRPr lang="es-CO" sz="1400" kern="100" baseline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2552781" y="2170524"/>
        <a:ext cx="2097058" cy="3216447"/>
      </dsp:txXfrm>
    </dsp:sp>
    <dsp:sp modelId="{3E53788B-8BB3-46E2-8CD6-92ED06EE96CC}">
      <dsp:nvSpPr>
        <dsp:cNvPr id="0" name=""/>
        <dsp:cNvSpPr/>
      </dsp:nvSpPr>
      <dsp:spPr>
        <a:xfrm>
          <a:off x="5086570" y="239918"/>
          <a:ext cx="1692747" cy="17731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1A37E-B3AC-41B9-AEEE-3C3550C3BD51}">
      <dsp:nvSpPr>
        <dsp:cNvPr id="0" name=""/>
        <dsp:cNvSpPr/>
      </dsp:nvSpPr>
      <dsp:spPr>
        <a:xfrm rot="10800000">
          <a:off x="4887833" y="2170524"/>
          <a:ext cx="2090221" cy="32851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Gestión de la operación</a:t>
          </a: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Centrada en la continuidad y calidad de la producción no responde por  los consumos energéticos. </a:t>
          </a:r>
          <a:endParaRPr lang="es-CO" sz="1400" b="1" kern="100" baseline="0" dirty="0" smtClean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Cambio:</a:t>
          </a: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Criterios o ventanas operacionales para parámetros de control de la eficiencia energética.</a:t>
          </a:r>
          <a:endParaRPr lang="es-CO" sz="1400" kern="100" baseline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4952115" y="2170524"/>
        <a:ext cx="1961657" cy="3220883"/>
      </dsp:txXfrm>
    </dsp:sp>
    <dsp:sp modelId="{C71D91D7-10AA-4DBB-98C9-8371D67B57AC}">
      <dsp:nvSpPr>
        <dsp:cNvPr id="0" name=""/>
        <dsp:cNvSpPr/>
      </dsp:nvSpPr>
      <dsp:spPr>
        <a:xfrm>
          <a:off x="7542984" y="239918"/>
          <a:ext cx="1692747" cy="17731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A5C0D-E406-4C9F-9AAC-1B7C0320F081}">
      <dsp:nvSpPr>
        <dsp:cNvPr id="0" name=""/>
        <dsp:cNvSpPr/>
      </dsp:nvSpPr>
      <dsp:spPr>
        <a:xfrm rot="10800000">
          <a:off x="7147329" y="2170524"/>
          <a:ext cx="2484056" cy="32851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Gestión de indicadores de eficiencia</a:t>
          </a: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Sin indicadores de eficiencia , erróneamente con índices de consumo. No hay mediciones en áreas claves</a:t>
          </a:r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Cambio: </a:t>
          </a: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Líneas de base energética e indicadores de desempeño en los USE. Seguimiento, medición, análisis </a:t>
          </a:r>
          <a:r>
            <a:rPr lang="es-CO" sz="1400" kern="100" baseline="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on</a:t>
          </a:r>
          <a:r>
            <a:rPr lang="es-CO" sz="1400" kern="10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line</a:t>
          </a:r>
          <a:endParaRPr lang="es-CO" sz="1400" kern="100" baseline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7223722" y="2170524"/>
        <a:ext cx="2331270" cy="32087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171EC-C0B7-44DD-B3BA-4544B83AADC3}">
      <dsp:nvSpPr>
        <dsp:cNvPr id="0" name=""/>
        <dsp:cNvSpPr/>
      </dsp:nvSpPr>
      <dsp:spPr>
        <a:xfrm>
          <a:off x="0" y="0"/>
          <a:ext cx="8065828" cy="25959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83C4A-A912-4FFF-8E1A-DFC21E8BD323}">
      <dsp:nvSpPr>
        <dsp:cNvPr id="0" name=""/>
        <dsp:cNvSpPr/>
      </dsp:nvSpPr>
      <dsp:spPr>
        <a:xfrm>
          <a:off x="241974" y="346123"/>
          <a:ext cx="2369336" cy="19036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0F6AE-7926-4357-938C-D63A0F400351}">
      <dsp:nvSpPr>
        <dsp:cNvPr id="0" name=""/>
        <dsp:cNvSpPr/>
      </dsp:nvSpPr>
      <dsp:spPr>
        <a:xfrm rot="10800000">
          <a:off x="241974" y="2595928"/>
          <a:ext cx="2369336" cy="31728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Gestión de compra equipos</a:t>
          </a:r>
          <a:r>
            <a:rPr lang="es-CO" sz="1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Centrada en reducir el costo de inversión inicial y  tiempos de entrega.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Cambio</a:t>
          </a:r>
          <a:r>
            <a:rPr lang="es-CO" sz="1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evaluar costos de ciclo de vida, uso de nuevas tecnologías eficientes.</a:t>
          </a:r>
          <a:endParaRPr lang="es-CO" sz="1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314839" y="2595928"/>
        <a:ext cx="2223606" cy="3099936"/>
      </dsp:txXfrm>
    </dsp:sp>
    <dsp:sp modelId="{261524E2-6CA6-4F09-818D-B73215ED4D80}">
      <dsp:nvSpPr>
        <dsp:cNvPr id="0" name=""/>
        <dsp:cNvSpPr/>
      </dsp:nvSpPr>
      <dsp:spPr>
        <a:xfrm>
          <a:off x="2848245" y="346123"/>
          <a:ext cx="2369336" cy="19036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B8015-0C64-4752-955E-DC0D59AA5DF4}">
      <dsp:nvSpPr>
        <dsp:cNvPr id="0" name=""/>
        <dsp:cNvSpPr/>
      </dsp:nvSpPr>
      <dsp:spPr>
        <a:xfrm rot="10800000">
          <a:off x="2848245" y="2595928"/>
          <a:ext cx="2369336" cy="3172801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Gestión energética</a:t>
          </a:r>
          <a:r>
            <a:rPr lang="es-CO" sz="13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Buen contrato de energía, diagnósticos energéticos y programas de eficiencia energética.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 dirty="0" smtClean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Cambio:</a:t>
          </a:r>
          <a:r>
            <a:rPr lang="es-CO" sz="13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planificación energética, objetivos, presupuesto, metas y planes de acción.   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implementación, operación y verificación.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Medición del desempeño </a:t>
          </a:r>
          <a:r>
            <a:rPr lang="es-CO" sz="1300" kern="12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on</a:t>
          </a:r>
          <a:r>
            <a:rPr lang="es-CO" sz="13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line</a:t>
          </a:r>
          <a:endParaRPr lang="es-CO" sz="13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2921110" y="2595928"/>
        <a:ext cx="2223606" cy="3099936"/>
      </dsp:txXfrm>
    </dsp:sp>
    <dsp:sp modelId="{3E53788B-8BB3-46E2-8CD6-92ED06EE96CC}">
      <dsp:nvSpPr>
        <dsp:cNvPr id="0" name=""/>
        <dsp:cNvSpPr/>
      </dsp:nvSpPr>
      <dsp:spPr>
        <a:xfrm>
          <a:off x="5454516" y="346123"/>
          <a:ext cx="2369336" cy="19036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1A37E-B3AC-41B9-AEEE-3C3550C3BD51}">
      <dsp:nvSpPr>
        <dsp:cNvPr id="0" name=""/>
        <dsp:cNvSpPr/>
      </dsp:nvSpPr>
      <dsp:spPr>
        <a:xfrm rot="10800000">
          <a:off x="5454516" y="2595928"/>
          <a:ext cx="2369336" cy="31728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Nuevos diseños: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Garantizando los costos presupuestados, la capacidad de producción y el tiempo de entrega.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b="1" kern="1200" dirty="0" smtClean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Cambio:</a:t>
          </a:r>
          <a:r>
            <a:rPr lang="es-CO" sz="13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incorporación de criterios de eficiencia y gestión energética en nuevos diseños.</a:t>
          </a:r>
          <a:endParaRPr lang="es-CO" sz="12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5527381" y="2595928"/>
        <a:ext cx="2223606" cy="30999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88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8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88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87">
              <a:defRPr sz="1200"/>
            </a:lvl1pPr>
          </a:lstStyle>
          <a:p>
            <a:pPr>
              <a:defRPr/>
            </a:pPr>
            <a:fld id="{144E3625-A9A0-41AA-9B7A-69041CF566A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9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88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8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88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87">
              <a:defRPr sz="1200"/>
            </a:lvl1pPr>
          </a:lstStyle>
          <a:p>
            <a:pPr>
              <a:defRPr/>
            </a:pPr>
            <a:fld id="{94B3DBF0-ADC4-4E92-B308-3E07CC83B18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705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9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9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9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9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9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66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360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96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89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48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082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098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3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45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362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21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69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571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38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44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493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5138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359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322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728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2511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11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108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099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4154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111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509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355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088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0514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9093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238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7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3090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9649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727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331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199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7568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A690F-F847-4B92-B1B4-0AE1C44601A3}" type="slidenum">
              <a:rPr lang="es-ES" smtClean="0"/>
              <a:pPr/>
              <a:t>47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62692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444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395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0474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5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6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729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601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64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3DBF0-ADC4-4E92-B308-3E07CC83B18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1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0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. Eco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810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41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10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4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41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2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1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718" r:id="rId13"/>
    <p:sldLayoutId id="2147483719" r:id="rId14"/>
    <p:sldLayoutId id="2147483720" r:id="rId15"/>
    <p:sldLayoutId id="2147483721" r:id="rId16"/>
    <p:sldLayoutId id="2147483723" r:id="rId17"/>
    <p:sldLayoutId id="2147483724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hyperlink" Target="http://www.fi-powerweb.com/Renewable-Energy.html" TargetMode="External"/><Relationship Id="rId4" Type="http://schemas.openxmlformats.org/officeDocument/2006/relationships/image" Target="../media/image21.jpe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0.jpg"/><Relationship Id="rId9" Type="http://schemas.microsoft.com/office/2007/relationships/diagramDrawing" Target="../diagrams/drawing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58.jpeg"/><Relationship Id="rId4" Type="http://schemas.openxmlformats.org/officeDocument/2006/relationships/image" Target="../media/image57.png"/><Relationship Id="rId9" Type="http://schemas.microsoft.com/office/2007/relationships/diagramDrawing" Target="../diagrams/drawing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2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campos@e2energiaeficiente.com" TargetMode="External"/><Relationship Id="rId4" Type="http://schemas.openxmlformats.org/officeDocument/2006/relationships/image" Target="../media/image6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3.weforum.org/docs/WEF_EN_EnergyVision_Report_2013.pdf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es.wikipedia.org/wiki/Calentamiento_global" TargetMode="External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929" cy="6858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079776" y="617454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FFFFFF"/>
                </a:solidFill>
                <a:latin typeface="Candara" panose="020E0502030303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Sistemas de </a:t>
            </a:r>
            <a:r>
              <a:rPr lang="es-CO" sz="2000" b="1" dirty="0">
                <a:solidFill>
                  <a:srgbClr val="FFFFFF"/>
                </a:solidFill>
                <a:latin typeface="Candara" panose="020E0502030303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</a:t>
            </a:r>
            <a:r>
              <a:rPr lang="es-CO" sz="2000" b="1" dirty="0" smtClean="0">
                <a:solidFill>
                  <a:srgbClr val="FFFFFF"/>
                </a:solidFill>
                <a:latin typeface="Candara" panose="020E0502030303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estión Energética</a:t>
            </a:r>
          </a:p>
          <a:p>
            <a:pPr algn="ctr"/>
            <a:r>
              <a:rPr lang="es-CO" sz="2000" b="1" dirty="0" smtClean="0">
                <a:solidFill>
                  <a:srgbClr val="FFFFFF"/>
                </a:solidFill>
                <a:latin typeface="Candara" panose="020E0502030303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PhD. Ing. Juan Carlos Campos Avella</a:t>
            </a:r>
            <a:endParaRPr lang="es-CO" sz="2000" b="1" dirty="0">
              <a:solidFill>
                <a:srgbClr val="FFFFFF"/>
              </a:solidFill>
              <a:latin typeface="Candara" panose="020E0502030303020204" pitchFamily="34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770" y="5805264"/>
            <a:ext cx="187423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43867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PUNTOS CLAVE DE LA SOLUCIÓN EN LA CADENA ENERGÉTICA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7021" y="840424"/>
            <a:ext cx="10712987" cy="6021217"/>
            <a:chOff x="27021" y="840424"/>
            <a:chExt cx="10712987" cy="6021217"/>
          </a:xfrm>
        </p:grpSpPr>
        <p:grpSp>
          <p:nvGrpSpPr>
            <p:cNvPr id="13" name="Grupo 12"/>
            <p:cNvGrpSpPr/>
            <p:nvPr/>
          </p:nvGrpSpPr>
          <p:grpSpPr>
            <a:xfrm>
              <a:off x="27021" y="6050222"/>
              <a:ext cx="5132875" cy="811419"/>
              <a:chOff x="4744953" y="6173212"/>
              <a:chExt cx="5132875" cy="811419"/>
            </a:xfrm>
          </p:grpSpPr>
          <p:pic>
            <p:nvPicPr>
              <p:cNvPr id="6" name="Imagen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72" r="21348"/>
              <a:stretch/>
            </p:blipFill>
            <p:spPr>
              <a:xfrm>
                <a:off x="4744953" y="6173212"/>
                <a:ext cx="781899" cy="8114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Rectángulo 4"/>
              <p:cNvSpPr/>
              <p:nvPr/>
            </p:nvSpPr>
            <p:spPr>
              <a:xfrm>
                <a:off x="5341324" y="6595146"/>
                <a:ext cx="4536504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1300" dirty="0">
                    <a:solidFill>
                      <a:schemeClr val="accent6">
                        <a:lumMod val="75000"/>
                      </a:schemeClr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5 de </a:t>
                </a:r>
                <a:r>
                  <a:rPr lang="es-CO" sz="1300" dirty="0" smtClean="0">
                    <a:solidFill>
                      <a:schemeClr val="accent6">
                        <a:lumMod val="75000"/>
                      </a:schemeClr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marzo: Día </a:t>
                </a:r>
                <a:r>
                  <a:rPr lang="es-CO" sz="1300" dirty="0">
                    <a:solidFill>
                      <a:schemeClr val="accent6">
                        <a:lumMod val="75000"/>
                      </a:schemeClr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Mundial de la Eficiencia Energética </a:t>
                </a: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1775520" y="1355943"/>
              <a:ext cx="8964488" cy="5389956"/>
              <a:chOff x="251520" y="397492"/>
              <a:chExt cx="8892480" cy="5673014"/>
            </a:xfrm>
          </p:grpSpPr>
          <p:pic>
            <p:nvPicPr>
              <p:cNvPr id="10" name="Imagen 9" descr="Resultado de imagen para energia secundaria y energia de uso final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980728"/>
                <a:ext cx="8208912" cy="396044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1" name="Conector recto 10"/>
              <p:cNvCxnSpPr/>
              <p:nvPr/>
            </p:nvCxnSpPr>
            <p:spPr>
              <a:xfrm flipH="1">
                <a:off x="251520" y="3068960"/>
                <a:ext cx="1224136" cy="0"/>
              </a:xfrm>
              <a:prstGeom prst="line">
                <a:avLst/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>
                <a:off x="251520" y="3068960"/>
                <a:ext cx="0" cy="2304256"/>
              </a:xfrm>
              <a:prstGeom prst="line">
                <a:avLst/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de flecha 13"/>
              <p:cNvCxnSpPr/>
              <p:nvPr/>
            </p:nvCxnSpPr>
            <p:spPr>
              <a:xfrm>
                <a:off x="251520" y="5331842"/>
                <a:ext cx="1069268" cy="0"/>
              </a:xfrm>
              <a:prstGeom prst="straightConnector1">
                <a:avLst/>
              </a:prstGeom>
              <a:ln w="508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uadroTexto 14"/>
              <p:cNvSpPr txBox="1"/>
              <p:nvPr/>
            </p:nvSpPr>
            <p:spPr>
              <a:xfrm>
                <a:off x="1351210" y="5147176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 smtClean="0">
                    <a:solidFill>
                      <a:srgbClr val="FF0000"/>
                    </a:solidFill>
                  </a:rPr>
                  <a:t>6%</a:t>
                </a:r>
                <a:endParaRPr lang="es-CO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1165764" y="3068960"/>
                <a:ext cx="1606036" cy="1872208"/>
              </a:xfrm>
              <a:prstGeom prst="ellips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17" name="Conector recto 16"/>
              <p:cNvCxnSpPr/>
              <p:nvPr/>
            </p:nvCxnSpPr>
            <p:spPr>
              <a:xfrm>
                <a:off x="1979712" y="4941168"/>
                <a:ext cx="0" cy="792088"/>
              </a:xfrm>
              <a:prstGeom prst="line">
                <a:avLst/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de flecha 17"/>
              <p:cNvCxnSpPr/>
              <p:nvPr/>
            </p:nvCxnSpPr>
            <p:spPr>
              <a:xfrm>
                <a:off x="1979712" y="5733256"/>
                <a:ext cx="1069268" cy="0"/>
              </a:xfrm>
              <a:prstGeom prst="straightConnector1">
                <a:avLst/>
              </a:prstGeom>
              <a:ln w="508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uadroTexto 18"/>
              <p:cNvSpPr txBox="1"/>
              <p:nvPr/>
            </p:nvSpPr>
            <p:spPr>
              <a:xfrm>
                <a:off x="3043281" y="5516508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 smtClean="0">
                    <a:solidFill>
                      <a:srgbClr val="FF0000"/>
                    </a:solidFill>
                  </a:rPr>
                  <a:t>17%</a:t>
                </a:r>
                <a:endParaRPr lang="es-CO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3043281" y="1484784"/>
                <a:ext cx="1606036" cy="936104"/>
              </a:xfrm>
              <a:prstGeom prst="ellips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21" name="Conector recto 20"/>
              <p:cNvCxnSpPr/>
              <p:nvPr/>
            </p:nvCxnSpPr>
            <p:spPr>
              <a:xfrm>
                <a:off x="3851920" y="683430"/>
                <a:ext cx="0" cy="792088"/>
              </a:xfrm>
              <a:prstGeom prst="line">
                <a:avLst/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de flecha 21"/>
              <p:cNvCxnSpPr/>
              <p:nvPr/>
            </p:nvCxnSpPr>
            <p:spPr>
              <a:xfrm>
                <a:off x="3851920" y="683430"/>
                <a:ext cx="1069268" cy="0"/>
              </a:xfrm>
              <a:prstGeom prst="straightConnector1">
                <a:avLst/>
              </a:prstGeom>
              <a:ln w="508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CuadroTexto 22"/>
              <p:cNvSpPr txBox="1"/>
              <p:nvPr/>
            </p:nvSpPr>
            <p:spPr>
              <a:xfrm>
                <a:off x="4891034" y="498764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 smtClean="0">
                    <a:solidFill>
                      <a:srgbClr val="FF0000"/>
                    </a:solidFill>
                  </a:rPr>
                  <a:t>5 %</a:t>
                </a:r>
                <a:endParaRPr lang="es-CO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5203521" y="397492"/>
                <a:ext cx="3940479" cy="5119016"/>
              </a:xfrm>
              <a:prstGeom prst="ellips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25" name="Conector recto 24"/>
              <p:cNvCxnSpPr>
                <a:stCxn id="24" idx="4"/>
              </p:cNvCxnSpPr>
              <p:nvPr/>
            </p:nvCxnSpPr>
            <p:spPr>
              <a:xfrm flipH="1">
                <a:off x="7172260" y="5516508"/>
                <a:ext cx="1501" cy="422826"/>
              </a:xfrm>
              <a:prstGeom prst="line">
                <a:avLst/>
              </a:prstGeom>
              <a:ln w="14922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lecha izquierda 25"/>
              <p:cNvSpPr/>
              <p:nvPr/>
            </p:nvSpPr>
            <p:spPr>
              <a:xfrm flipH="1">
                <a:off x="7119271" y="5794758"/>
                <a:ext cx="759051" cy="215481"/>
              </a:xfrm>
              <a:prstGeom prst="leftArrow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7" name="CuadroTexto 26"/>
              <p:cNvSpPr txBox="1"/>
              <p:nvPr/>
            </p:nvSpPr>
            <p:spPr>
              <a:xfrm>
                <a:off x="7891351" y="5701174"/>
                <a:ext cx="7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 smtClean="0">
                    <a:solidFill>
                      <a:srgbClr val="FF0000"/>
                    </a:solidFill>
                  </a:rPr>
                  <a:t>53 %</a:t>
                </a:r>
                <a:endParaRPr lang="es-CO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8" name="CuadroTexto 27"/>
            <p:cNvSpPr txBox="1"/>
            <p:nvPr/>
          </p:nvSpPr>
          <p:spPr>
            <a:xfrm>
              <a:off x="2746634" y="840424"/>
              <a:ext cx="1606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chemeClr val="accent2">
                      <a:lumMod val="7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Fuentes</a:t>
              </a:r>
              <a:endParaRPr lang="es-CO" b="1" dirty="0">
                <a:solidFill>
                  <a:schemeClr val="accent2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5126058" y="845379"/>
              <a:ext cx="1899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chemeClr val="accent2">
                      <a:lumMod val="7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Transformación</a:t>
              </a:r>
              <a:endParaRPr lang="es-CO" b="1" dirty="0">
                <a:solidFill>
                  <a:schemeClr val="accent2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7871180" y="843353"/>
              <a:ext cx="1606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chemeClr val="accent2">
                      <a:lumMod val="75000"/>
                    </a:scheme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Uso Final</a:t>
              </a:r>
              <a:endParaRPr lang="es-CO" b="1" dirty="0">
                <a:solidFill>
                  <a:schemeClr val="accent2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2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116632"/>
            <a:ext cx="11248310" cy="961977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GESTIÓN ENERGÉTICA PARTE IMPORTANTE Y URGENTE EN LA SOLUCIÓN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80860" y="1515516"/>
            <a:ext cx="896448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Tecnologías de recambio y almacenamiento inteligente.</a:t>
            </a:r>
            <a:endParaRPr lang="es-CO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0" name="Imagen 19" descr="https://www.bbvaopenmind.com/wp-content/uploads/2018/04/ignacio-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061601"/>
            <a:ext cx="6840760" cy="36043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07666470"/>
              </p:ext>
            </p:extLst>
          </p:nvPr>
        </p:nvGraphicFramePr>
        <p:xfrm>
          <a:off x="7943714" y="2636912"/>
          <a:ext cx="3722566" cy="3533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1847528" y="2081532"/>
            <a:ext cx="507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Año 2050 60-80% renovables?</a:t>
            </a:r>
            <a:endParaRPr lang="es-CO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37556" y="5951114"/>
            <a:ext cx="6096000" cy="2734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 </a:t>
            </a:r>
            <a:r>
              <a:rPr lang="es-CO" sz="1100" b="1" i="1" dirty="0" err="1" smtClean="0">
                <a:solidFill>
                  <a:srgbClr val="004481"/>
                </a:solidFill>
                <a:latin typeface="BentonSansBBVA-Bold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Forecast</a:t>
            </a:r>
            <a:r>
              <a:rPr lang="es-CO" sz="1100" b="1" i="1" dirty="0" smtClean="0">
                <a:solidFill>
                  <a:srgbClr val="004481"/>
                </a:solidFill>
                <a:latin typeface="BentonSansBBVA-Bold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</a:t>
            </a:r>
            <a:r>
              <a:rPr lang="es-CO" sz="1100" b="1" i="1" dirty="0">
                <a:solidFill>
                  <a:srgbClr val="004481"/>
                </a:solidFill>
                <a:latin typeface="BentonSansBBVA-Bold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International </a:t>
            </a:r>
            <a:r>
              <a:rPr lang="es-CO" sz="1100" b="1" i="1" dirty="0" err="1">
                <a:solidFill>
                  <a:srgbClr val="004481"/>
                </a:solidFill>
                <a:latin typeface="BentonSansBBVA-Bold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Energy</a:t>
            </a:r>
            <a:r>
              <a:rPr lang="es-CO" sz="1100" b="1" i="1" dirty="0">
                <a:solidFill>
                  <a:srgbClr val="004481"/>
                </a:solidFill>
                <a:latin typeface="BentonSansBBVA-Bold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Portal</a:t>
            </a:r>
            <a:endParaRPr lang="es-CO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345348" y="2081532"/>
            <a:ext cx="99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RETOS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9845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116632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GESTIÓN ENERGÉTICA PARTE IMPORTANTE Y URGENTE EN LA SOLUCIÓN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3863752" y="597620"/>
            <a:ext cx="675815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(Descarbonización</a:t>
            </a:r>
            <a:r>
              <a:rPr lang="es-E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 del sistema energético)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23392" y="1477525"/>
            <a:ext cx="635160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s-CO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Eficiencia Energética con TI aplicado a la gestión</a:t>
            </a:r>
            <a:endParaRPr lang="es-CO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59751887"/>
              </p:ext>
            </p:extLst>
          </p:nvPr>
        </p:nvGraphicFramePr>
        <p:xfrm>
          <a:off x="7824192" y="2247703"/>
          <a:ext cx="3842088" cy="4224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10"/>
          <p:cNvPicPr/>
          <p:nvPr/>
        </p:nvPicPr>
        <p:blipFill>
          <a:blip r:embed="rId9"/>
          <a:stretch>
            <a:fillRect/>
          </a:stretch>
        </p:blipFill>
        <p:spPr>
          <a:xfrm>
            <a:off x="638291" y="2347616"/>
            <a:ext cx="6336705" cy="382360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75420" y="1939143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Mejorar 20% países vías desarrollo y 6,5% desarrollados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172749" y="6198683"/>
            <a:ext cx="6096000" cy="2734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 </a:t>
            </a:r>
            <a:r>
              <a:rPr lang="es-CO" sz="1100" b="1" i="1" dirty="0" err="1">
                <a:solidFill>
                  <a:srgbClr val="004481"/>
                </a:solidFill>
                <a:latin typeface="BentonSansBBVA-Bold"/>
                <a:ea typeface="Times New Roman" panose="02020603050405020304" pitchFamily="18" charset="0"/>
                <a:cs typeface="Times New Roman" panose="02020603050405020304" pitchFamily="18" charset="0"/>
              </a:rPr>
              <a:t>Odyssee</a:t>
            </a:r>
            <a:r>
              <a:rPr lang="es-CO" sz="1100" b="1" i="1" dirty="0">
                <a:solidFill>
                  <a:srgbClr val="004481"/>
                </a:solidFill>
                <a:latin typeface="BentonSansBBVA-Bold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O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100" b="1" i="1" dirty="0" err="1" smtClean="0">
                <a:solidFill>
                  <a:srgbClr val="004481"/>
                </a:solidFill>
                <a:latin typeface="BentonSansBBVA-Bold"/>
                <a:ea typeface="Times New Roman" panose="02020603050405020304" pitchFamily="18" charset="0"/>
                <a:cs typeface="Times New Roman" panose="02020603050405020304" pitchFamily="18" charset="0"/>
              </a:rPr>
              <a:t>Enerdata</a:t>
            </a:r>
            <a:endParaRPr lang="es-CO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336360" y="2108420"/>
            <a:ext cx="99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RETOS</a:t>
            </a:r>
            <a:endParaRPr lang="es-CO" b="1" dirty="0"/>
          </a:p>
        </p:txBody>
      </p:sp>
      <p:sp>
        <p:nvSpPr>
          <p:cNvPr id="3" name="Elipse 2"/>
          <p:cNvSpPr/>
          <p:nvPr/>
        </p:nvSpPr>
        <p:spPr>
          <a:xfrm>
            <a:off x="9840416" y="4437112"/>
            <a:ext cx="194421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02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83853" y="116632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2011. ISO 50.001 </a:t>
            </a: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TECNOLOGÍA DE GESTIÓN ENERGÉTICA ESTÁNDAR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38598337"/>
              </p:ext>
            </p:extLst>
          </p:nvPr>
        </p:nvGraphicFramePr>
        <p:xfrm>
          <a:off x="1055439" y="1318038"/>
          <a:ext cx="10576723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00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83853" y="116632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2011. ISO 50.001 </a:t>
            </a: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TECNOLOGÍA DE GESTIÓN ENERGÉTICA ESTÁNDAR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418" y="3260024"/>
            <a:ext cx="4943475" cy="3048000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495252" y="1340768"/>
            <a:ext cx="4792783" cy="2738450"/>
            <a:chOff x="179512" y="712166"/>
            <a:chExt cx="4792783" cy="2738450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512" y="714312"/>
              <a:ext cx="4680826" cy="2736304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>
              <a:off x="381000" y="836712"/>
              <a:ext cx="1526704" cy="41549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s-CO" sz="105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Alto costo – Auditoria</a:t>
              </a:r>
            </a:p>
            <a:p>
              <a:endParaRPr lang="es-CO" sz="1050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1309022" y="1168984"/>
              <a:ext cx="1526704" cy="41549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Inversión parcial. Ahorros</a:t>
              </a: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1918887" y="2298793"/>
              <a:ext cx="1526704" cy="25391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Bajo control</a:t>
              </a: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2682239" y="712166"/>
              <a:ext cx="1526704" cy="5770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Alto costo de nuevo. Donde esta la ultima auditoria?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3445591" y="1496888"/>
              <a:ext cx="1526704" cy="41549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Aquí vamos de nuevo!</a:t>
              </a:r>
            </a:p>
          </p:txBody>
        </p:sp>
      </p:grpSp>
      <p:sp>
        <p:nvSpPr>
          <p:cNvPr id="26" name="Flecha abajo 25"/>
          <p:cNvSpPr/>
          <p:nvPr/>
        </p:nvSpPr>
        <p:spPr>
          <a:xfrm rot="18102621">
            <a:off x="5884898" y="3816379"/>
            <a:ext cx="910385" cy="1058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1665008" y="4310787"/>
            <a:ext cx="419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Reactiva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ea typeface="+mj-ea"/>
              <a:cs typeface="+mj-c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522836" y="1917849"/>
            <a:ext cx="419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Predictiva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8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41678" y="1051817"/>
            <a:ext cx="3057061" cy="453288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MODELO DETALLADO DE GESTIÓN ENERGÉTICA ISO 50.001:2019</a:t>
            </a:r>
            <a:endParaRPr lang="es-CO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48548884"/>
              </p:ext>
            </p:extLst>
          </p:nvPr>
        </p:nvGraphicFramePr>
        <p:xfrm>
          <a:off x="4214657" y="1355539"/>
          <a:ext cx="5904656" cy="402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4185020" y="464820"/>
            <a:ext cx="5934293" cy="5645003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Arco 15"/>
          <p:cNvSpPr/>
          <p:nvPr/>
        </p:nvSpPr>
        <p:spPr>
          <a:xfrm rot="16200000">
            <a:off x="4745551" y="1145665"/>
            <a:ext cx="4213292" cy="4132174"/>
          </a:xfrm>
          <a:prstGeom prst="arc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/>
          <p:cNvSpPr txBox="1"/>
          <p:nvPr/>
        </p:nvSpPr>
        <p:spPr>
          <a:xfrm>
            <a:off x="6913272" y="765197"/>
            <a:ext cx="41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</a:t>
            </a:r>
            <a:endParaRPr lang="es-CO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463728" y="3185459"/>
            <a:ext cx="41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913272" y="5548065"/>
            <a:ext cx="41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401044" y="3185459"/>
            <a:ext cx="41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</a:t>
            </a:r>
          </a:p>
        </p:txBody>
      </p:sp>
      <p:sp>
        <p:nvSpPr>
          <p:cNvPr id="21" name="Arco 20"/>
          <p:cNvSpPr/>
          <p:nvPr/>
        </p:nvSpPr>
        <p:spPr>
          <a:xfrm>
            <a:off x="5462496" y="1085623"/>
            <a:ext cx="4132174" cy="4213292"/>
          </a:xfrm>
          <a:prstGeom prst="arc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Arco 22"/>
          <p:cNvSpPr/>
          <p:nvPr/>
        </p:nvSpPr>
        <p:spPr>
          <a:xfrm rot="5400000">
            <a:off x="5421937" y="1611213"/>
            <a:ext cx="4213292" cy="4132174"/>
          </a:xfrm>
          <a:prstGeom prst="arc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Arco 23"/>
          <p:cNvSpPr/>
          <p:nvPr/>
        </p:nvSpPr>
        <p:spPr>
          <a:xfrm rot="10800000">
            <a:off x="4786110" y="1601108"/>
            <a:ext cx="4132174" cy="4213292"/>
          </a:xfrm>
          <a:prstGeom prst="arc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5093034" y="503751"/>
            <a:ext cx="3822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Alcance del sistema de gestión de la energía </a:t>
            </a:r>
            <a:endParaRPr lang="es-CO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625872" y="116632"/>
            <a:ext cx="257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Contexto de la organización</a:t>
            </a:r>
            <a:endParaRPr lang="es-CO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991544" y="203210"/>
            <a:ext cx="186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Cuestiones internas y externas</a:t>
            </a:r>
            <a:endParaRPr lang="es-CO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0470621" y="134419"/>
            <a:ext cx="186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Cuestiones internas y externas</a:t>
            </a:r>
            <a:endParaRPr lang="es-CO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30" name="Conector recto de flecha 29"/>
          <p:cNvCxnSpPr/>
          <p:nvPr/>
        </p:nvCxnSpPr>
        <p:spPr>
          <a:xfrm>
            <a:off x="3278553" y="726430"/>
            <a:ext cx="1507556" cy="6291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H="1">
            <a:off x="9463728" y="464820"/>
            <a:ext cx="1006893" cy="8907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r 33"/>
          <p:cNvCxnSpPr/>
          <p:nvPr/>
        </p:nvCxnSpPr>
        <p:spPr>
          <a:xfrm>
            <a:off x="5055070" y="5483154"/>
            <a:ext cx="1152128" cy="1031813"/>
          </a:xfrm>
          <a:prstGeom prst="bentConnector3">
            <a:avLst>
              <a:gd name="adj1" fmla="val -135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r 35"/>
          <p:cNvCxnSpPr/>
          <p:nvPr/>
        </p:nvCxnSpPr>
        <p:spPr>
          <a:xfrm rot="10800000" flipV="1">
            <a:off x="8135305" y="5554382"/>
            <a:ext cx="1270741" cy="1002457"/>
          </a:xfrm>
          <a:prstGeom prst="bentConnector3">
            <a:avLst>
              <a:gd name="adj1" fmla="val -185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/>
          <p:cNvSpPr txBox="1"/>
          <p:nvPr/>
        </p:nvSpPr>
        <p:spPr>
          <a:xfrm>
            <a:off x="6357968" y="6197990"/>
            <a:ext cx="184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Resultados previstos del </a:t>
            </a:r>
            <a:r>
              <a:rPr lang="es-CO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SGE</a:t>
            </a:r>
            <a:endParaRPr lang="es-CO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67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63352" y="-171400"/>
            <a:ext cx="11774030" cy="961977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MODELO DETALLADO DE GESTIÓN ENERGÉTICA ISO </a:t>
            </a: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50.001:2018</a:t>
            </a:r>
            <a:endParaRPr lang="es-CO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5303912" y="2795317"/>
            <a:ext cx="936104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SGEn</a:t>
            </a:r>
            <a:endParaRPr lang="es-CO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790784" y="1561602"/>
            <a:ext cx="936104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Planear</a:t>
            </a:r>
            <a:endParaRPr lang="es-CO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790784" y="4293096"/>
            <a:ext cx="936104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Hacer</a:t>
            </a:r>
            <a:endParaRPr lang="es-CO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647728" y="1561602"/>
            <a:ext cx="936104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Actuar</a:t>
            </a:r>
            <a:endParaRPr lang="es-CO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672926" y="4262111"/>
            <a:ext cx="1296144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Verificar </a:t>
            </a:r>
            <a:endParaRPr lang="es-CO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roceso alternativo 2"/>
          <p:cNvSpPr/>
          <p:nvPr/>
        </p:nvSpPr>
        <p:spPr>
          <a:xfrm>
            <a:off x="8230944" y="620688"/>
            <a:ext cx="2837174" cy="211438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200" dirty="0" smtClean="0">
                <a:latin typeface="Arial Narrow" panose="020B0606020202030204" pitchFamily="34" charset="0"/>
              </a:rPr>
              <a:t>4.1 Contexto interno y externo</a:t>
            </a:r>
          </a:p>
          <a:p>
            <a:r>
              <a:rPr lang="es-MX" sz="1200" dirty="0" smtClean="0">
                <a:latin typeface="Arial Narrow" panose="020B0606020202030204" pitchFamily="34" charset="0"/>
              </a:rPr>
              <a:t>4.2 Necesidades y expectativas partes interesadas</a:t>
            </a:r>
          </a:p>
          <a:p>
            <a:r>
              <a:rPr lang="es-MX" sz="1200" dirty="0" smtClean="0">
                <a:latin typeface="Arial Narrow" panose="020B0606020202030204" pitchFamily="34" charset="0"/>
              </a:rPr>
              <a:t>4.3 Alcance SGE</a:t>
            </a:r>
          </a:p>
          <a:p>
            <a:r>
              <a:rPr lang="es-MX" sz="1200" dirty="0" smtClean="0">
                <a:latin typeface="Arial Narrow" panose="020B0606020202030204" pitchFamily="34" charset="0"/>
              </a:rPr>
              <a:t>4.4 Implementación procesos SGE</a:t>
            </a:r>
            <a:endParaRPr lang="es-CO" sz="1200" dirty="0" smtClean="0">
              <a:latin typeface="Arial Narrow" panose="020B0606020202030204" pitchFamily="34" charset="0"/>
            </a:endParaRPr>
          </a:p>
          <a:p>
            <a:r>
              <a:rPr lang="es-CO" sz="1200" dirty="0" smtClean="0">
                <a:latin typeface="Arial Narrow" panose="020B0606020202030204" pitchFamily="34" charset="0"/>
              </a:rPr>
              <a:t>5.1 Liderazgo y compromiso</a:t>
            </a:r>
          </a:p>
          <a:p>
            <a:r>
              <a:rPr lang="es-CO" sz="1200" dirty="0" smtClean="0">
                <a:latin typeface="Arial Narrow" panose="020B0606020202030204" pitchFamily="34" charset="0"/>
              </a:rPr>
              <a:t>5.2 Política Energética</a:t>
            </a:r>
          </a:p>
          <a:p>
            <a:r>
              <a:rPr lang="es-MX" sz="1200" dirty="0" smtClean="0">
                <a:latin typeface="Arial Narrow" panose="020B0606020202030204" pitchFamily="34" charset="0"/>
              </a:rPr>
              <a:t>5.3 Roles, responsabilidades y autoridades</a:t>
            </a:r>
            <a:endParaRPr lang="es-CO" sz="1200" dirty="0" smtClean="0">
              <a:latin typeface="Arial Narrow" panose="020B0606020202030204" pitchFamily="34" charset="0"/>
            </a:endParaRPr>
          </a:p>
          <a:p>
            <a:r>
              <a:rPr lang="es-CO" sz="1200" dirty="0" smtClean="0">
                <a:latin typeface="Arial Narrow" panose="020B0606020202030204" pitchFamily="34" charset="0"/>
              </a:rPr>
              <a:t>6.1 Acciones para abordar los riesgos y oportunidades</a:t>
            </a:r>
          </a:p>
          <a:p>
            <a:r>
              <a:rPr lang="es-CO" sz="1200" dirty="0" smtClean="0">
                <a:latin typeface="Arial Narrow" panose="020B0606020202030204" pitchFamily="34" charset="0"/>
              </a:rPr>
              <a:t>6.2 Objetivos, metas y planificación</a:t>
            </a:r>
            <a:endParaRPr lang="es-CO" sz="1200" dirty="0">
              <a:latin typeface="Arial Narrow" panose="020B0606020202030204" pitchFamily="34" charset="0"/>
            </a:endParaRPr>
          </a:p>
        </p:txBody>
      </p:sp>
      <p:sp>
        <p:nvSpPr>
          <p:cNvPr id="12" name="Proceso alternativo 11"/>
          <p:cNvSpPr/>
          <p:nvPr/>
        </p:nvSpPr>
        <p:spPr>
          <a:xfrm>
            <a:off x="8230944" y="2928979"/>
            <a:ext cx="2777816" cy="81473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200" dirty="0">
                <a:latin typeface="Arial Narrow" panose="020B0606020202030204" pitchFamily="34" charset="0"/>
              </a:rPr>
              <a:t>6.3 Revisión </a:t>
            </a:r>
            <a:r>
              <a:rPr lang="es-CO" sz="1200" dirty="0" smtClean="0">
                <a:latin typeface="Arial Narrow" panose="020B0606020202030204" pitchFamily="34" charset="0"/>
              </a:rPr>
              <a:t>energética</a:t>
            </a:r>
          </a:p>
          <a:p>
            <a:r>
              <a:rPr lang="es-CO" sz="1200" dirty="0" smtClean="0">
                <a:latin typeface="Arial Narrow" panose="020B0606020202030204" pitchFamily="34" charset="0"/>
              </a:rPr>
              <a:t>6.4 Indicadores de desempeño energético</a:t>
            </a:r>
          </a:p>
          <a:p>
            <a:r>
              <a:rPr lang="es-CO" sz="1200" dirty="0" smtClean="0">
                <a:latin typeface="Arial Narrow" panose="020B0606020202030204" pitchFamily="34" charset="0"/>
              </a:rPr>
              <a:t>6. 5 Línea base energética</a:t>
            </a:r>
          </a:p>
          <a:p>
            <a:r>
              <a:rPr lang="es-MX" sz="1200" dirty="0" smtClean="0">
                <a:latin typeface="Arial Narrow" panose="020B0606020202030204" pitchFamily="34" charset="0"/>
              </a:rPr>
              <a:t>6.6 Planificación toma datos energía</a:t>
            </a:r>
            <a:endParaRPr lang="es-CO" sz="1200" dirty="0">
              <a:latin typeface="Arial Narrow" panose="020B0606020202030204" pitchFamily="34" charset="0"/>
            </a:endParaRPr>
          </a:p>
        </p:txBody>
      </p:sp>
      <p:sp>
        <p:nvSpPr>
          <p:cNvPr id="14" name="Proceso alternativo 13"/>
          <p:cNvSpPr/>
          <p:nvPr/>
        </p:nvSpPr>
        <p:spPr>
          <a:xfrm>
            <a:off x="8230944" y="4108222"/>
            <a:ext cx="2777816" cy="9294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200" dirty="0" smtClean="0">
                <a:latin typeface="Arial Narrow" panose="020B0606020202030204" pitchFamily="34" charset="0"/>
              </a:rPr>
              <a:t>7.1 Recursos</a:t>
            </a:r>
          </a:p>
          <a:p>
            <a:r>
              <a:rPr lang="es-CO" sz="1200" dirty="0" smtClean="0">
                <a:latin typeface="Arial Narrow" panose="020B0606020202030204" pitchFamily="34" charset="0"/>
              </a:rPr>
              <a:t>7.2 Competencia</a:t>
            </a:r>
          </a:p>
          <a:p>
            <a:r>
              <a:rPr lang="es-CO" sz="1200" dirty="0" smtClean="0">
                <a:latin typeface="Arial Narrow" panose="020B0606020202030204" pitchFamily="34" charset="0"/>
              </a:rPr>
              <a:t>7.3 Toma de conciencia</a:t>
            </a:r>
          </a:p>
          <a:p>
            <a:r>
              <a:rPr lang="es-CO" sz="1200" dirty="0" smtClean="0">
                <a:latin typeface="Arial Narrow" panose="020B0606020202030204" pitchFamily="34" charset="0"/>
              </a:rPr>
              <a:t>7.4 Comunicación</a:t>
            </a:r>
          </a:p>
          <a:p>
            <a:r>
              <a:rPr lang="es-MX" sz="1200" dirty="0" smtClean="0">
                <a:latin typeface="Arial Narrow" panose="020B0606020202030204" pitchFamily="34" charset="0"/>
              </a:rPr>
              <a:t>7.5 Información Documentada</a:t>
            </a:r>
            <a:endParaRPr lang="es-CO" sz="1200" dirty="0">
              <a:latin typeface="Arial Narrow" panose="020B0606020202030204" pitchFamily="34" charset="0"/>
            </a:endParaRPr>
          </a:p>
        </p:txBody>
      </p:sp>
      <p:sp>
        <p:nvSpPr>
          <p:cNvPr id="15" name="Proceso alternativo 14"/>
          <p:cNvSpPr/>
          <p:nvPr/>
        </p:nvSpPr>
        <p:spPr>
          <a:xfrm>
            <a:off x="8230944" y="5292477"/>
            <a:ext cx="2777816" cy="6955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200" dirty="0" smtClean="0">
                <a:latin typeface="Arial Narrow" panose="020B0606020202030204" pitchFamily="34" charset="0"/>
              </a:rPr>
              <a:t>8.1 Planificación y control operacional</a:t>
            </a:r>
          </a:p>
          <a:p>
            <a:r>
              <a:rPr lang="es-CO" sz="1200" dirty="0" smtClean="0">
                <a:latin typeface="Arial Narrow" panose="020B0606020202030204" pitchFamily="34" charset="0"/>
              </a:rPr>
              <a:t>8.2 Diseño</a:t>
            </a:r>
          </a:p>
          <a:p>
            <a:r>
              <a:rPr lang="es-CO" sz="1200" dirty="0" smtClean="0">
                <a:latin typeface="Arial Narrow" panose="020B0606020202030204" pitchFamily="34" charset="0"/>
              </a:rPr>
              <a:t>8.3 Adquisición</a:t>
            </a:r>
          </a:p>
        </p:txBody>
      </p:sp>
      <p:sp>
        <p:nvSpPr>
          <p:cNvPr id="16" name="Proceso alternativo 15"/>
          <p:cNvSpPr/>
          <p:nvPr/>
        </p:nvSpPr>
        <p:spPr>
          <a:xfrm>
            <a:off x="884186" y="1480389"/>
            <a:ext cx="1908894" cy="89079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 Narrow" panose="020B0606020202030204" pitchFamily="34" charset="0"/>
              </a:rPr>
              <a:t>10.1 No Conformidad y Acción Correctiva</a:t>
            </a:r>
          </a:p>
          <a:p>
            <a:r>
              <a:rPr lang="es-MX" sz="1200" dirty="0" smtClean="0">
                <a:latin typeface="Arial Narrow" panose="020B0606020202030204" pitchFamily="34" charset="0"/>
              </a:rPr>
              <a:t>10.2 Mejora Continua</a:t>
            </a:r>
            <a:endParaRPr lang="es-CO" sz="1200" dirty="0">
              <a:latin typeface="Arial Narrow" panose="020B0606020202030204" pitchFamily="34" charset="0"/>
            </a:endParaRPr>
          </a:p>
        </p:txBody>
      </p:sp>
      <p:sp>
        <p:nvSpPr>
          <p:cNvPr id="18" name="Proceso alternativo 17"/>
          <p:cNvSpPr/>
          <p:nvPr/>
        </p:nvSpPr>
        <p:spPr>
          <a:xfrm>
            <a:off x="808920" y="3669582"/>
            <a:ext cx="2592288" cy="87728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200" dirty="0" smtClean="0">
                <a:latin typeface="Arial Narrow" panose="020B0606020202030204" pitchFamily="34" charset="0"/>
              </a:rPr>
              <a:t>9.1.2 Evaluación del cumplimiento de los requisitos legales y otros requisitos</a:t>
            </a:r>
          </a:p>
          <a:p>
            <a:r>
              <a:rPr lang="es-CO" sz="1200" dirty="0" smtClean="0">
                <a:latin typeface="Arial Narrow" panose="020B0606020202030204" pitchFamily="34" charset="0"/>
              </a:rPr>
              <a:t>9.2 Auditoria interna</a:t>
            </a:r>
          </a:p>
          <a:p>
            <a:r>
              <a:rPr lang="es-MX" sz="1200" dirty="0" smtClean="0">
                <a:latin typeface="Arial Narrow" panose="020B0606020202030204" pitchFamily="34" charset="0"/>
              </a:rPr>
              <a:t>9.3 Revisión por la dirección</a:t>
            </a:r>
            <a:endParaRPr lang="es-CO" sz="1200" dirty="0">
              <a:latin typeface="Arial Narrow" panose="020B0606020202030204" pitchFamily="34" charset="0"/>
            </a:endParaRPr>
          </a:p>
        </p:txBody>
      </p:sp>
      <p:sp>
        <p:nvSpPr>
          <p:cNvPr id="19" name="Proceso alternativo 18"/>
          <p:cNvSpPr/>
          <p:nvPr/>
        </p:nvSpPr>
        <p:spPr>
          <a:xfrm>
            <a:off x="812803" y="4702836"/>
            <a:ext cx="2592288" cy="74238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200" dirty="0" smtClean="0">
                <a:latin typeface="Arial Narrow" panose="020B0606020202030204" pitchFamily="34" charset="0"/>
              </a:rPr>
              <a:t>9.1 Seguimiento, medición, análisis y evolución del desempeño energético y del SGEn </a:t>
            </a:r>
            <a:endParaRPr lang="es-CO" sz="1200" dirty="0">
              <a:latin typeface="Arial Narrow" panose="020B0606020202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068118" y="156160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Gestión</a:t>
            </a: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1068118" y="301198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Técnico</a:t>
            </a: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1121598" y="410053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Gestión</a:t>
            </a:r>
          </a:p>
          <a:p>
            <a:r>
              <a:rPr lang="es-MX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( Apoyo)</a:t>
            </a: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1068118" y="5191720"/>
            <a:ext cx="112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Técnico</a:t>
            </a:r>
          </a:p>
          <a:p>
            <a:r>
              <a:rPr lang="es-MX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( Operación)</a:t>
            </a: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19336" y="1659741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Gestión</a:t>
            </a:r>
          </a:p>
          <a:p>
            <a:pPr algn="ctr"/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60848" y="395433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Gestión</a:t>
            </a: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51194" y="484805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Técnico</a:t>
            </a: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Abrir llave 27"/>
          <p:cNvSpPr/>
          <p:nvPr/>
        </p:nvSpPr>
        <p:spPr>
          <a:xfrm>
            <a:off x="7870904" y="620688"/>
            <a:ext cx="189735" cy="31230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Abrir llave 28"/>
          <p:cNvSpPr/>
          <p:nvPr/>
        </p:nvSpPr>
        <p:spPr>
          <a:xfrm>
            <a:off x="7870904" y="4100535"/>
            <a:ext cx="189735" cy="18875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errar llave 29"/>
          <p:cNvSpPr/>
          <p:nvPr/>
        </p:nvSpPr>
        <p:spPr>
          <a:xfrm>
            <a:off x="3266996" y="1412776"/>
            <a:ext cx="213360" cy="890799"/>
          </a:xfrm>
          <a:prstGeom prst="rightBrace">
            <a:avLst>
              <a:gd name="adj1" fmla="val 8333"/>
              <a:gd name="adj2" fmla="val 528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errar llave 30"/>
          <p:cNvSpPr/>
          <p:nvPr/>
        </p:nvSpPr>
        <p:spPr>
          <a:xfrm>
            <a:off x="3451187" y="3669582"/>
            <a:ext cx="108901" cy="17756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3" name="Conector curvado 32"/>
          <p:cNvCxnSpPr>
            <a:stCxn id="2" idx="0"/>
            <a:endCxn id="10" idx="3"/>
          </p:cNvCxnSpPr>
          <p:nvPr/>
        </p:nvCxnSpPr>
        <p:spPr>
          <a:xfrm rot="16200000" flipV="1">
            <a:off x="4687055" y="1710408"/>
            <a:ext cx="981687" cy="118813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curvado 34"/>
          <p:cNvCxnSpPr>
            <a:stCxn id="2" idx="0"/>
            <a:endCxn id="7" idx="1"/>
          </p:cNvCxnSpPr>
          <p:nvPr/>
        </p:nvCxnSpPr>
        <p:spPr>
          <a:xfrm rot="5400000" flipH="1" flipV="1">
            <a:off x="5790531" y="1795064"/>
            <a:ext cx="981687" cy="10188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curvado 36"/>
          <p:cNvCxnSpPr>
            <a:stCxn id="2" idx="2"/>
            <a:endCxn id="9" idx="1"/>
          </p:cNvCxnSpPr>
          <p:nvPr/>
        </p:nvCxnSpPr>
        <p:spPr>
          <a:xfrm rot="16200000" flipH="1">
            <a:off x="5658499" y="3412838"/>
            <a:ext cx="1245751" cy="10188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curvado 38"/>
          <p:cNvCxnSpPr>
            <a:stCxn id="2" idx="2"/>
            <a:endCxn id="11" idx="3"/>
          </p:cNvCxnSpPr>
          <p:nvPr/>
        </p:nvCxnSpPr>
        <p:spPr>
          <a:xfrm rot="5400000">
            <a:off x="4763134" y="3505309"/>
            <a:ext cx="1214766" cy="80289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3672926" y="2172504"/>
            <a:ext cx="9109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(Mejora)</a:t>
            </a:r>
            <a:endParaRPr lang="es-CO" sz="11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3719736" y="4848054"/>
            <a:ext cx="1158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(Evaluación del desempeño)</a:t>
            </a:r>
            <a:endParaRPr lang="es-CO" sz="11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6779432" y="4891951"/>
            <a:ext cx="978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(Apoyo)</a:t>
            </a:r>
          </a:p>
          <a:p>
            <a:pPr algn="ctr"/>
            <a:r>
              <a:rPr lang="es-MX" sz="1100" dirty="0" smtClean="0"/>
              <a:t>(Operación))</a:t>
            </a:r>
            <a:endParaRPr lang="es-CO" sz="11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6667474" y="2145474"/>
            <a:ext cx="11182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(Contexto)</a:t>
            </a:r>
          </a:p>
          <a:p>
            <a:pPr algn="ctr"/>
            <a:r>
              <a:rPr lang="es-MX" sz="1100" dirty="0" smtClean="0"/>
              <a:t>( Liderazgo)</a:t>
            </a:r>
          </a:p>
          <a:p>
            <a:pPr algn="ctr"/>
            <a:r>
              <a:rPr lang="es-MX" sz="1100" dirty="0" smtClean="0"/>
              <a:t>( Planeación)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11012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ADOPCIÓN DE ISO  50001 A NIVEL MUNDIAL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7" name="5 Grupo"/>
          <p:cNvGrpSpPr/>
          <p:nvPr/>
        </p:nvGrpSpPr>
        <p:grpSpPr>
          <a:xfrm>
            <a:off x="1307201" y="692697"/>
            <a:ext cx="9721080" cy="5700614"/>
            <a:chOff x="120017" y="533284"/>
            <a:chExt cx="8462963" cy="499247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87725" y="533284"/>
              <a:ext cx="6727547" cy="4755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kstvak 4"/>
            <p:cNvSpPr txBox="1">
              <a:spLocks noChangeArrowheads="1"/>
            </p:cNvSpPr>
            <p:nvPr/>
          </p:nvSpPr>
          <p:spPr bwMode="auto">
            <a:xfrm>
              <a:off x="120017" y="4959712"/>
              <a:ext cx="8462963" cy="566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nl-NL" b="1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 algn="ctr"/>
              <a:r>
                <a:rPr lang="nl-NL" b="1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47 centros de certificación acreditados a nivel mundial </a:t>
              </a:r>
            </a:p>
          </p:txBody>
        </p:sp>
        <p:sp>
          <p:nvSpPr>
            <p:cNvPr id="11" name="1 CuadroTexto"/>
            <p:cNvSpPr txBox="1">
              <a:spLocks noChangeArrowheads="1"/>
            </p:cNvSpPr>
            <p:nvPr/>
          </p:nvSpPr>
          <p:spPr bwMode="auto">
            <a:xfrm>
              <a:off x="2285984" y="3429000"/>
              <a:ext cx="4013200" cy="2425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C" sz="1200" dirty="0">
                  <a:solidFill>
                    <a:srgbClr val="000000"/>
                  </a:solidFill>
                </a:rPr>
                <a:t>Lugares certificados con ISO 50001 a nivel mundial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12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PROGRAMA DE </a:t>
            </a:r>
            <a:r>
              <a:rPr lang="es-ES" sz="36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SGE</a:t>
            </a: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ES" sz="36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ONUDI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1234753"/>
            <a:ext cx="8362950" cy="4162425"/>
          </a:xfrm>
          <a:prstGeom prst="rect">
            <a:avLst/>
          </a:prstGeom>
        </p:spPr>
      </p:pic>
      <p:sp>
        <p:nvSpPr>
          <p:cNvPr id="9" name="Content Placeholder 5"/>
          <p:cNvSpPr>
            <a:spLocks/>
          </p:cNvSpPr>
          <p:nvPr/>
        </p:nvSpPr>
        <p:spPr bwMode="auto">
          <a:xfrm>
            <a:off x="9192344" y="2189065"/>
            <a:ext cx="2655839" cy="112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000" kern="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    </a:t>
            </a:r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417970" y="4270034"/>
            <a:ext cx="5036805" cy="2105025"/>
            <a:chOff x="68" y="2739"/>
            <a:chExt cx="1393" cy="1326"/>
          </a:xfrm>
        </p:grpSpPr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136" y="2739"/>
              <a:ext cx="1089" cy="212"/>
              <a:chOff x="158" y="3475"/>
              <a:chExt cx="1089" cy="212"/>
            </a:xfrm>
          </p:grpSpPr>
          <p:sp>
            <p:nvSpPr>
              <p:cNvPr id="15" name="Rectangle 32"/>
              <p:cNvSpPr>
                <a:spLocks noChangeArrowheads="1"/>
              </p:cNvSpPr>
              <p:nvPr/>
            </p:nvSpPr>
            <p:spPr bwMode="auto">
              <a:xfrm>
                <a:off x="158" y="3514"/>
                <a:ext cx="144" cy="144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6" name="Text Box 33"/>
              <p:cNvSpPr txBox="1">
                <a:spLocks noChangeArrowheads="1"/>
              </p:cNvSpPr>
              <p:nvPr/>
            </p:nvSpPr>
            <p:spPr bwMode="auto">
              <a:xfrm>
                <a:off x="340" y="3475"/>
                <a:ext cx="9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Operando</a:t>
                </a:r>
              </a:p>
            </p:txBody>
          </p:sp>
        </p:grp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68" y="2999"/>
              <a:ext cx="952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fontAlgn="auto" hangingPunct="0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600" kern="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South Africa</a:t>
              </a: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600" kern="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Moldova</a:t>
              </a: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600" kern="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Russia</a:t>
              </a: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600" kern="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Turkey</a:t>
              </a: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600" kern="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Iran</a:t>
              </a: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600" kern="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Malaysia</a:t>
              </a: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>
                  <a:srgbClr val="FF0000"/>
                </a:buClr>
                <a:defRPr/>
              </a:pPr>
              <a:endParaRPr lang="en-US" sz="1600" kern="0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14" name="Rectangle 35"/>
            <p:cNvSpPr>
              <a:spLocks noChangeArrowheads="1"/>
            </p:cNvSpPr>
            <p:nvPr/>
          </p:nvSpPr>
          <p:spPr bwMode="auto">
            <a:xfrm>
              <a:off x="464" y="2778"/>
              <a:ext cx="997" cy="1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fontAlgn="auto" hangingPunct="0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400" b="1" kern="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  </a:t>
              </a: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600" kern="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Thailand</a:t>
              </a: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600" kern="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Viet Nam</a:t>
              </a: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600" kern="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Philippines</a:t>
              </a: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600" kern="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Egypt</a:t>
              </a: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600" kern="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Indonesia</a:t>
              </a: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600" b="1" kern="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Ecuador ( operando en 2016)</a:t>
              </a:r>
              <a:endParaRPr lang="en-US" sz="1600" b="1" kern="0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600" b="1" kern="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Colombia ( operando en 2019)</a:t>
              </a:r>
              <a:endParaRPr lang="en-US" sz="1600" b="1" kern="0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8957564" y="2348427"/>
            <a:ext cx="2708716" cy="126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kern="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Operando en </a:t>
            </a:r>
            <a:r>
              <a:rPr lang="en-US" kern="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14 </a:t>
            </a:r>
            <a:r>
              <a:rPr lang="en-US" kern="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paises</a:t>
            </a:r>
            <a:r>
              <a:rPr lang="en-US" kern="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, </a:t>
            </a:r>
            <a:r>
              <a:rPr lang="en-US" kern="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actividades</a:t>
            </a:r>
            <a:r>
              <a:rPr lang="en-US" kern="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de </a:t>
            </a:r>
            <a:r>
              <a:rPr lang="en-US" kern="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planeación</a:t>
            </a:r>
            <a:r>
              <a:rPr lang="en-US" kern="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y en </a:t>
            </a:r>
            <a:r>
              <a:rPr lang="en-US" kern="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curso</a:t>
            </a:r>
            <a:r>
              <a:rPr lang="en-US" kern="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en </a:t>
            </a:r>
            <a:r>
              <a:rPr lang="en-US" kern="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más</a:t>
            </a:r>
            <a:r>
              <a:rPr lang="en-US" kern="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de 30 </a:t>
            </a:r>
            <a:r>
              <a:rPr lang="en-US" kern="0" dirty="0" err="1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paises</a:t>
            </a:r>
            <a:r>
              <a:rPr lang="en-US" kern="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8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76223"/>
              </p:ext>
            </p:extLst>
          </p:nvPr>
        </p:nvGraphicFramePr>
        <p:xfrm>
          <a:off x="6303567" y="5301208"/>
          <a:ext cx="5544616" cy="944880"/>
        </p:xfrm>
        <a:graphic>
          <a:graphicData uri="http://schemas.openxmlformats.org/drawingml/2006/table">
            <a:tbl>
              <a:tblPr/>
              <a:tblGrid>
                <a:gridCol w="1853475"/>
                <a:gridCol w="1658466"/>
                <a:gridCol w="2032675"/>
              </a:tblGrid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 fondos ONUDI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 Co-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Financiación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Fondos totales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58 Mio US$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456 Mio US$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514 Mio US$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01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25987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PROGRAMA </a:t>
            </a:r>
            <a:r>
              <a:rPr lang="es-ES" sz="36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SGE</a:t>
            </a: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ES" sz="36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ONUDI</a:t>
            </a: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-COLOMBIA</a:t>
            </a:r>
            <a:r>
              <a:rPr lang="es-ES" sz="36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s-ES" sz="36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2014-2018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279576" y="1268760"/>
            <a:ext cx="7344816" cy="5112568"/>
            <a:chOff x="1259632" y="1268760"/>
            <a:chExt cx="5616624" cy="3600866"/>
          </a:xfrm>
        </p:grpSpPr>
        <p:sp>
          <p:nvSpPr>
            <p:cNvPr id="9" name="Hexágono 8"/>
            <p:cNvSpPr/>
            <p:nvPr/>
          </p:nvSpPr>
          <p:spPr>
            <a:xfrm>
              <a:off x="1259632" y="1268760"/>
              <a:ext cx="2160240" cy="1800200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10" name="Hexágono 9"/>
            <p:cNvSpPr/>
            <p:nvPr/>
          </p:nvSpPr>
          <p:spPr>
            <a:xfrm>
              <a:off x="1259632" y="3068960"/>
              <a:ext cx="2160240" cy="1800200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11" name="Hexágono 10"/>
            <p:cNvSpPr/>
            <p:nvPr/>
          </p:nvSpPr>
          <p:spPr>
            <a:xfrm>
              <a:off x="2987824" y="2162269"/>
              <a:ext cx="2160240" cy="1800200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12" name="Hexágono 11"/>
            <p:cNvSpPr/>
            <p:nvPr/>
          </p:nvSpPr>
          <p:spPr>
            <a:xfrm>
              <a:off x="4716016" y="1282873"/>
              <a:ext cx="2160240" cy="1800200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14" name="Hexágono 13"/>
            <p:cNvSpPr/>
            <p:nvPr/>
          </p:nvSpPr>
          <p:spPr>
            <a:xfrm>
              <a:off x="4716016" y="3069426"/>
              <a:ext cx="2160240" cy="1800200"/>
            </a:xfrm>
            <a:prstGeom prst="hexagon">
              <a:avLst/>
            </a:prstGeom>
            <a:solidFill>
              <a:srgbClr val="92D050"/>
            </a:solidFill>
            <a:ln>
              <a:solidFill>
                <a:srgbClr val="ACF7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2651832" y="1383217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Normativas:</a:t>
            </a:r>
          </a:p>
          <a:p>
            <a:pPr algn="ctr"/>
            <a:endParaRPr lang="es-CO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es-CO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RTC</a:t>
            </a:r>
          </a:p>
          <a:p>
            <a:pPr algn="ctr"/>
            <a:r>
              <a:rPr lang="es-CO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Certificación SGE</a:t>
            </a:r>
          </a:p>
          <a:p>
            <a:pPr algn="ctr"/>
            <a:r>
              <a:rPr lang="es-CO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Acreditación ISO 50.001</a:t>
            </a:r>
          </a:p>
          <a:p>
            <a:pPr algn="ctr"/>
            <a:r>
              <a:rPr lang="es-CO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Diseño de mercado de EE</a:t>
            </a:r>
            <a:endParaRPr lang="es-CO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651833" y="4165353"/>
            <a:ext cx="2088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Capacidades Técnicas:</a:t>
            </a:r>
          </a:p>
          <a:p>
            <a:pPr algn="ctr"/>
            <a:endParaRPr lang="es-CO" sz="16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es-CO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50 certificados SGE</a:t>
            </a:r>
          </a:p>
          <a:p>
            <a:pPr algn="ctr"/>
            <a:r>
              <a:rPr lang="es-CO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25 Certificados OSB</a:t>
            </a:r>
          </a:p>
          <a:p>
            <a:pPr algn="ctr"/>
            <a:r>
              <a:rPr lang="es-CO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25 Certificados OSV</a:t>
            </a:r>
          </a:p>
          <a:p>
            <a:pPr algn="ctr"/>
            <a:r>
              <a:rPr lang="es-CO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25 Certificados OFM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008141" y="2650512"/>
            <a:ext cx="1887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Transferencia:</a:t>
            </a:r>
          </a:p>
          <a:p>
            <a:pPr algn="ctr"/>
            <a:endParaRPr lang="es-CO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es-CO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150 empresas evaluados ISO 50.001</a:t>
            </a:r>
          </a:p>
          <a:p>
            <a:pPr algn="ctr"/>
            <a:r>
              <a:rPr lang="es-CO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57 empresas Implementadas</a:t>
            </a:r>
          </a:p>
          <a:p>
            <a:pPr algn="ctr"/>
            <a:r>
              <a:rPr lang="es-CO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5 Regiones</a:t>
            </a:r>
            <a:endParaRPr lang="es-CO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225971" y="1507765"/>
            <a:ext cx="1971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Sensibilización:</a:t>
            </a:r>
          </a:p>
          <a:p>
            <a:pPr algn="ctr"/>
            <a:endParaRPr lang="es-CO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es-CO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200 gerentes de empresas</a:t>
            </a:r>
          </a:p>
          <a:p>
            <a:pPr algn="ctr"/>
            <a:r>
              <a:rPr lang="es-CO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75 entidades proveedoras de tecnologías</a:t>
            </a:r>
            <a:endParaRPr lang="es-CO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163906" y="4106844"/>
            <a:ext cx="20882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Financiamiento:</a:t>
            </a:r>
          </a:p>
          <a:p>
            <a:pPr algn="ctr"/>
            <a:r>
              <a:rPr lang="es-CO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Diseño de esquemas de financiamiento,</a:t>
            </a:r>
          </a:p>
          <a:p>
            <a:pPr algn="ctr"/>
            <a:r>
              <a:rPr lang="es-CO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Creación cartera de inversiones,</a:t>
            </a:r>
          </a:p>
          <a:p>
            <a:pPr algn="ctr"/>
            <a:r>
              <a:rPr lang="es-CO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Inventario de OP nacionales</a:t>
            </a:r>
          </a:p>
          <a:p>
            <a:pPr algn="ctr"/>
            <a:endParaRPr lang="es-CO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90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15"/>
          <p:cNvSpPr/>
          <p:nvPr/>
        </p:nvSpPr>
        <p:spPr>
          <a:xfrm>
            <a:off x="4215741" y="5286555"/>
            <a:ext cx="504056" cy="476469"/>
          </a:xfrm>
          <a:prstGeom prst="ellipse">
            <a:avLst/>
          </a:prstGeom>
          <a:solidFill>
            <a:srgbClr val="ACF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Elipse 16"/>
          <p:cNvSpPr/>
          <p:nvPr/>
        </p:nvSpPr>
        <p:spPr>
          <a:xfrm>
            <a:off x="4240897" y="4488372"/>
            <a:ext cx="504056" cy="47646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/>
          <p:cNvSpPr/>
          <p:nvPr/>
        </p:nvSpPr>
        <p:spPr>
          <a:xfrm>
            <a:off x="4240897" y="3359501"/>
            <a:ext cx="504056" cy="4764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/>
          <p:cNvSpPr/>
          <p:nvPr/>
        </p:nvSpPr>
        <p:spPr>
          <a:xfrm>
            <a:off x="4214134" y="2256841"/>
            <a:ext cx="504056" cy="4764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/>
          <p:cNvSpPr/>
          <p:nvPr/>
        </p:nvSpPr>
        <p:spPr>
          <a:xfrm>
            <a:off x="4214134" y="1420150"/>
            <a:ext cx="504056" cy="47646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8200" y="188640"/>
            <a:ext cx="10515600" cy="1325563"/>
          </a:xfrm>
        </p:spPr>
        <p:txBody>
          <a:bodyPr/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Contenido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295800" y="1460236"/>
            <a:ext cx="7346032" cy="43513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Evolución de los sistemas de gestión energética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La situación energética actual y el estándar internacional de gestión energética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Los puntos de ruptura del estándar internacional en la gestión energética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Presentación de casos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Conclusiones</a:t>
            </a:r>
          </a:p>
        </p:txBody>
      </p:sp>
      <p:pic>
        <p:nvPicPr>
          <p:cNvPr id="1028" name="Picture 4" descr="Resultado de imagen para contenid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869" y="2038638"/>
            <a:ext cx="48006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116632"/>
            <a:ext cx="11248310" cy="961977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ALGUNOS RESULTADOS DE LA APLICACIÓN DE </a:t>
            </a:r>
            <a:r>
              <a:rPr lang="es-ES" sz="36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SGE</a:t>
            </a: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s-CO" sz="36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según ISO 50.001 en Colombia</a:t>
            </a:r>
          </a:p>
        </p:txBody>
      </p:sp>
      <p:graphicFrame>
        <p:nvGraphicFramePr>
          <p:cNvPr id="7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857608"/>
              </p:ext>
            </p:extLst>
          </p:nvPr>
        </p:nvGraphicFramePr>
        <p:xfrm>
          <a:off x="1487488" y="1340768"/>
          <a:ext cx="9251803" cy="49132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4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9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876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6891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AÑO </a:t>
                      </a:r>
                    </a:p>
                  </a:txBody>
                  <a:tcPr marL="91432" marR="91432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EMPRESA</a:t>
                      </a:r>
                    </a:p>
                  </a:txBody>
                  <a:tcPr marL="91432" marR="91432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RESULTADOS </a:t>
                      </a:r>
                    </a:p>
                  </a:txBody>
                  <a:tcPr marL="91432" marR="91432" marT="45726" marB="4572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6551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2007</a:t>
                      </a:r>
                    </a:p>
                  </a:txBody>
                  <a:tcPr marL="91432" marR="91432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BIOFILM </a:t>
                      </a:r>
                    </a:p>
                  </a:txBody>
                  <a:tcPr marL="91432" marR="91432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La operación del </a:t>
                      </a:r>
                      <a:r>
                        <a:rPr lang="es-CO" sz="140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SGE </a:t>
                      </a:r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obtuvo ahorros de energía eléctrica de 5.100 MWh/año, equivalente a 306.000 USD/año sin cambios tecnológicos.</a:t>
                      </a:r>
                    </a:p>
                    <a:p>
                      <a:endParaRPr lang="es-CO" sz="14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91432" marR="91432" marT="45726" marB="4572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6891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2007</a:t>
                      </a:r>
                    </a:p>
                  </a:txBody>
                  <a:tcPr marL="91432" marR="91432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FRAGRAVE</a:t>
                      </a:r>
                    </a:p>
                  </a:txBody>
                  <a:tcPr marL="91432" marR="91432" marT="45726" marB="45726"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La implementación del </a:t>
                      </a:r>
                      <a:r>
                        <a:rPr lang="es-CO" sz="140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SGE</a:t>
                      </a:r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, generó ahorros de 3.300 MWh/año equivalentes a  200.000 USD/año, sin cambio tecnológico.</a:t>
                      </a:r>
                    </a:p>
                  </a:txBody>
                  <a:tcPr marL="91432" marR="91432" marT="45726" marB="4572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6551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2007</a:t>
                      </a:r>
                    </a:p>
                  </a:txBody>
                  <a:tcPr marL="91432" marR="91432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CERREJON</a:t>
                      </a:r>
                    </a:p>
                  </a:txBody>
                  <a:tcPr marL="91432" marR="91432" marT="45726" marB="45726"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El </a:t>
                      </a:r>
                      <a:r>
                        <a:rPr lang="es-CO" sz="140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SGE </a:t>
                      </a:r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identificó Potencial de Ahorro en energía eléctrica de 10.501 </a:t>
                      </a:r>
                      <a:r>
                        <a:rPr lang="es-CO" sz="14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MWh</a:t>
                      </a:r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/año,</a:t>
                      </a:r>
                      <a:r>
                        <a:rPr lang="es-CO" sz="1400" baseline="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 </a:t>
                      </a:r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equivalentes a 630.000 USD /año, 5.195 Ton de CO</a:t>
                      </a:r>
                      <a:r>
                        <a:rPr lang="es-CO" sz="1400" baseline="-250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/año y al 4,3% del consumo, sin cambios tecnológico</a:t>
                      </a:r>
                    </a:p>
                  </a:txBody>
                  <a:tcPr marL="91432" marR="91432" marT="45726" marB="4572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6551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2009</a:t>
                      </a:r>
                    </a:p>
                  </a:txBody>
                  <a:tcPr marL="91432" marR="91432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CEMENTOS ARGOS</a:t>
                      </a:r>
                      <a:r>
                        <a:rPr lang="es-CO" sz="1400" baseline="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 - YUMBO</a:t>
                      </a:r>
                      <a:endParaRPr lang="es-CO" sz="14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91432" marR="91432" marT="45726" marB="45726"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La implementación del </a:t>
                      </a:r>
                      <a:r>
                        <a:rPr lang="es-CO" sz="140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SGE</a:t>
                      </a:r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, obtuvo ahorros de  5.358 </a:t>
                      </a:r>
                      <a:r>
                        <a:rPr lang="es-CO" sz="14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MWh</a:t>
                      </a:r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/año, equivalentes a 4,6% del consumo y 2.679 Ton de CO</a:t>
                      </a:r>
                      <a:r>
                        <a:rPr lang="es-CO" sz="1400" baseline="-250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/año. Sin cambios tecnológicos.</a:t>
                      </a:r>
                    </a:p>
                  </a:txBody>
                  <a:tcPr marL="91432" marR="91432" marT="45726" marB="4572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99782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2010</a:t>
                      </a:r>
                    </a:p>
                  </a:txBody>
                  <a:tcPr marL="91432" marR="91432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ECOPETROL S.A. </a:t>
                      </a:r>
                    </a:p>
                  </a:txBody>
                  <a:tcPr marL="91432" marR="91432" marT="45726" marB="45726" anchor="ctr"/>
                </a:tc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El</a:t>
                      </a:r>
                      <a:r>
                        <a:rPr lang="es-CO" sz="1400" baseline="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 </a:t>
                      </a:r>
                      <a:r>
                        <a:rPr lang="es-CO" sz="1400" baseline="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SGE</a:t>
                      </a:r>
                      <a:r>
                        <a:rPr lang="es-CO" sz="140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 </a:t>
                      </a:r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identifico potenciales de ahorro en energía eléctrica en un sector del Poliducto </a:t>
                      </a:r>
                      <a:r>
                        <a:rPr lang="es-CO" sz="140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de</a:t>
                      </a:r>
                      <a:r>
                        <a:rPr lang="es-CO" sz="1400" baseline="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 Transporte</a:t>
                      </a:r>
                      <a:r>
                        <a:rPr lang="es-CO" sz="140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 </a:t>
                      </a:r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de 11 </a:t>
                      </a:r>
                      <a:r>
                        <a:rPr lang="es-CO" sz="14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GWh</a:t>
                      </a:r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/año, equivalentes a 14 % del consumo promedio. </a:t>
                      </a:r>
                    </a:p>
                    <a:p>
                      <a:pPr algn="just" eaLnBrk="1" hangingPunct="1"/>
                      <a:endParaRPr lang="es-CO" sz="14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  <a:p>
                      <a:pPr algn="just" eaLnBrk="1" hangingPunct="1"/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En el área de servicio de vapor para procesos de refinación, se identificó</a:t>
                      </a:r>
                      <a:r>
                        <a:rPr lang="es-CO" sz="1400" baseline="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 </a:t>
                      </a:r>
                      <a:r>
                        <a:rPr lang="es-CO" sz="14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un ahorro  equivalente al 35% del consumo promedio.</a:t>
                      </a:r>
                    </a:p>
                  </a:txBody>
                  <a:tcPr marL="91432" marR="91432" marT="45726" marB="4572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4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so 50001 en el mund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t="873" r="2000" b="535"/>
          <a:stretch/>
        </p:blipFill>
        <p:spPr bwMode="auto">
          <a:xfrm>
            <a:off x="1487488" y="1124744"/>
            <a:ext cx="69847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07263" y="260648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RÁPIDA ASIMILACIÓN EMPRESARIAL </a:t>
            </a:r>
            <a:b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ISO 50.001 SISTEMAS DE GESTIÓN ENERGÉTICA</a:t>
            </a:r>
            <a:b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2011-2016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89077" y="1409762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rgbClr val="44444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Presencia </a:t>
            </a:r>
            <a:r>
              <a:rPr lang="es-CO" b="1" dirty="0">
                <a:solidFill>
                  <a:srgbClr val="44444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 97 países</a:t>
            </a:r>
            <a:endParaRPr lang="es-CO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989076" y="2077432"/>
            <a:ext cx="2952328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rgbClr val="44444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Top 10 Mundial</a:t>
            </a:r>
          </a:p>
          <a:p>
            <a:endParaRPr lang="es-CO" dirty="0" smtClean="0">
              <a:solidFill>
                <a:srgbClr val="444444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buFont typeface="+mj-lt"/>
              <a:buAutoNum type="arabicPeriod"/>
            </a:pPr>
            <a:r>
              <a:rPr lang="es-CO" dirty="0" smtClean="0">
                <a:solidFill>
                  <a:srgbClr val="44444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Alemania </a:t>
            </a:r>
            <a:r>
              <a:rPr lang="es-CO" dirty="0">
                <a:solidFill>
                  <a:srgbClr val="44444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9.024</a:t>
            </a:r>
          </a:p>
          <a:p>
            <a:pPr>
              <a:buFont typeface="+mj-lt"/>
              <a:buAutoNum type="arabicPeriod"/>
            </a:pPr>
            <a:r>
              <a:rPr lang="es-CO" dirty="0">
                <a:solidFill>
                  <a:srgbClr val="44444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Reino Unido 2.829</a:t>
            </a:r>
          </a:p>
          <a:p>
            <a:pPr>
              <a:buFont typeface="+mj-lt"/>
              <a:buAutoNum type="arabicPeriod"/>
            </a:pPr>
            <a:r>
              <a:rPr lang="es-CO" dirty="0">
                <a:solidFill>
                  <a:srgbClr val="44444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Italia 1.415</a:t>
            </a:r>
          </a:p>
          <a:p>
            <a:pPr>
              <a:buFont typeface="+mj-lt"/>
              <a:buAutoNum type="arabicPeriod"/>
            </a:pPr>
            <a:r>
              <a:rPr lang="es-CO" dirty="0">
                <a:solidFill>
                  <a:srgbClr val="44444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China 1.015</a:t>
            </a:r>
          </a:p>
          <a:p>
            <a:pPr>
              <a:buFont typeface="+mj-lt"/>
              <a:buAutoNum type="arabicPeriod"/>
            </a:pPr>
            <a:r>
              <a:rPr lang="es-CO" dirty="0">
                <a:solidFill>
                  <a:srgbClr val="44444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Francia 759</a:t>
            </a:r>
          </a:p>
          <a:p>
            <a:pPr>
              <a:buFont typeface="+mj-lt"/>
              <a:buAutoNum type="arabicPeriod"/>
            </a:pPr>
            <a:r>
              <a:rPr lang="es-CO" dirty="0">
                <a:solidFill>
                  <a:srgbClr val="44444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India 570</a:t>
            </a:r>
          </a:p>
          <a:p>
            <a:pPr>
              <a:buFont typeface="+mj-lt"/>
              <a:buAutoNum type="arabicPeriod"/>
            </a:pPr>
            <a:r>
              <a:rPr lang="es-CO" dirty="0">
                <a:solidFill>
                  <a:srgbClr val="44444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Hungría 546</a:t>
            </a:r>
          </a:p>
          <a:p>
            <a:pPr>
              <a:buFont typeface="+mj-lt"/>
              <a:buAutoNum type="arabicPeriod"/>
            </a:pPr>
            <a:r>
              <a:rPr lang="es-CO" dirty="0">
                <a:solidFill>
                  <a:srgbClr val="44444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España 465</a:t>
            </a:r>
          </a:p>
          <a:p>
            <a:pPr>
              <a:buFont typeface="+mj-lt"/>
              <a:buAutoNum type="arabicPeriod"/>
            </a:pPr>
            <a:r>
              <a:rPr lang="es-CO" dirty="0">
                <a:solidFill>
                  <a:srgbClr val="44444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República Checa 369</a:t>
            </a:r>
          </a:p>
          <a:p>
            <a:pPr>
              <a:buFont typeface="+mj-lt"/>
              <a:buAutoNum type="arabicPeriod"/>
            </a:pPr>
            <a:r>
              <a:rPr lang="es-CO" dirty="0">
                <a:solidFill>
                  <a:srgbClr val="444444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República de China 298</a:t>
            </a:r>
            <a:endParaRPr lang="es-CO" b="0" i="0" dirty="0">
              <a:solidFill>
                <a:srgbClr val="444444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61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10 PRIMEROS SECTORES CERTIFICADOS EN ISO 50.001</a:t>
            </a:r>
            <a:b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A NIVEL MUNDIAL – INFORME “</a:t>
            </a:r>
            <a:r>
              <a:rPr lang="es-ES" sz="28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SURVEY</a:t>
            </a: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2016” DE ISO</a:t>
            </a:r>
            <a:endParaRPr lang="es-CO" sz="28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243" t="15191" r="841" b="2487"/>
          <a:stretch/>
        </p:blipFill>
        <p:spPr>
          <a:xfrm>
            <a:off x="1685641" y="989826"/>
            <a:ext cx="8712968" cy="54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10 PRIMEROS PAÍSES CERTIFICADOS EN ISO 50.001</a:t>
            </a:r>
            <a:b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EN IBERIO AMÉRICA – INFORME “</a:t>
            </a:r>
            <a:r>
              <a:rPr lang="es-ES" sz="28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SURVEY</a:t>
            </a: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2016” DE ISO</a:t>
            </a:r>
            <a:endParaRPr lang="es-CO" sz="28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t="20637"/>
          <a:stretch/>
        </p:blipFill>
        <p:spPr>
          <a:xfrm>
            <a:off x="1503617" y="1276606"/>
            <a:ext cx="9077015" cy="49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97228" y="18864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FAMILIA DE NORMAS ISO 50.001</a:t>
            </a:r>
            <a:b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RÁPIDO DESARROLLO DE LOS PROCESOS DE IMPLEMENTACIÓN ISO 50.001</a:t>
            </a:r>
            <a:endParaRPr lang="es-ES" sz="28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88" y="1179403"/>
            <a:ext cx="8879199" cy="4907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PUNTOS DE RUPTURA DE ISO 50.001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9" name="7 Diagrama"/>
          <p:cNvGraphicFramePr/>
          <p:nvPr>
            <p:extLst>
              <p:ext uri="{D42A27DB-BD31-4B8C-83A1-F6EECF244321}">
                <p14:modId xmlns:p14="http://schemas.microsoft.com/office/powerpoint/2010/main" val="1766320394"/>
              </p:ext>
            </p:extLst>
          </p:nvPr>
        </p:nvGraphicFramePr>
        <p:xfrm>
          <a:off x="1073573" y="835933"/>
          <a:ext cx="9937104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1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PUNTOS DE RUPTURA DE ISO 50.001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7" name="7 Diagrama"/>
          <p:cNvGraphicFramePr/>
          <p:nvPr>
            <p:extLst>
              <p:ext uri="{D42A27DB-BD31-4B8C-83A1-F6EECF244321}">
                <p14:modId xmlns:p14="http://schemas.microsoft.com/office/powerpoint/2010/main" val="2528785744"/>
              </p:ext>
            </p:extLst>
          </p:nvPr>
        </p:nvGraphicFramePr>
        <p:xfrm>
          <a:off x="2207568" y="775119"/>
          <a:ext cx="8065828" cy="5768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885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703512" y="62181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El esquema indica el estado actual de la gestión energética en las plantas del clúster de acuerdo a la Norma ISO 50.001.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695400" y="3175"/>
            <a:ext cx="10657184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CO" sz="1600" b="1" kern="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+mj-ea"/>
                <a:cs typeface="+mj-cs"/>
              </a:rPr>
              <a:t>ESTADO ACTUAL DE LA GESTIÓN ENERGÉTICA </a:t>
            </a:r>
            <a:r>
              <a:rPr lang="es-CO" sz="1600" b="1" kern="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+mj-ea"/>
                <a:cs typeface="+mj-cs"/>
              </a:rPr>
              <a:t>EN UN  CLÚSTER DE 10 EMPRESAS RD. 2013</a:t>
            </a:r>
            <a:endParaRPr lang="es-CO" sz="1600" b="1" kern="0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913072"/>
            <a:ext cx="8280919" cy="523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387354" y="1340769"/>
            <a:ext cx="3381054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O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% Cumplimiento Promedio = 12 %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2855640" y="2924944"/>
            <a:ext cx="68407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0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703512" y="836712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En el presenta cuadro se muestran los valores totales en términos energéticos y económicos de los potenciales de reducción de los consumos de energía y de las emisiones de dióxido de carbono, de las 10 empresas intervenidas.      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199456" y="-2763"/>
            <a:ext cx="1051316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es-CO" b="1" kern="0" dirty="0">
                <a:solidFill>
                  <a:srgbClr val="A6A6A6"/>
                </a:solidFill>
                <a:latin typeface="Tahoma" pitchFamily="34" charset="0"/>
                <a:ea typeface="+mj-ea"/>
                <a:cs typeface="+mj-cs"/>
              </a:rPr>
              <a:t>RESULTADOS AUDITORÍAS </a:t>
            </a:r>
            <a:r>
              <a:rPr lang="es-CO" b="1" kern="0" dirty="0" smtClean="0">
                <a:solidFill>
                  <a:srgbClr val="A6A6A6"/>
                </a:solidFill>
                <a:latin typeface="Tahoma" pitchFamily="34" charset="0"/>
                <a:ea typeface="+mj-ea"/>
                <a:cs typeface="+mj-cs"/>
              </a:rPr>
              <a:t>ENERGÉTICAS AL CLUSTER DE 10 EMPRESAS RD. 2013</a:t>
            </a:r>
            <a:endParaRPr lang="es-CO" b="1" kern="0" dirty="0">
              <a:solidFill>
                <a:srgbClr val="A6A6A6"/>
              </a:solidFill>
              <a:latin typeface="Tahoma" pitchFamily="34" charset="0"/>
              <a:ea typeface="+mj-ea"/>
              <a:cs typeface="+mj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1595638" y="1628800"/>
          <a:ext cx="9022352" cy="3291840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39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03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734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9963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RESUMEN POR TIPO DE POTENCIAL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67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Energético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Variabilidad Operacional y Mantenimiento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Gestión de la producción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Ajuste de estándares operacionales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Medidas tecnológicas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92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AHORRO ENERGÉTICO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Energía Eléctrica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kWh/año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6.500.128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8.360.099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1.191.866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7.503.220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23.555.313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592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Gas Natural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</a:t>
                      </a:r>
                      <a:r>
                        <a:rPr lang="es-CO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/año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105.473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105.473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592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BENEFICIOS AMBIENTALES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Energía Eléctrica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Ton CO2/año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1.852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2.382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340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1.890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6.463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92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Gas Natural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Ton CO2/año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51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Ton CO2/año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1.852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2.382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2.099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6.673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592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REDUCCIÓN DE COSTOS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Energía Eléctrica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USD/año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 1.125.560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 1.381.191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 192.611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 1.187.226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 3.886.588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592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Gas Natural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USD/año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 78.050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 78.050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51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USD/año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 1.125.560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 1.381.191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 192.611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 1.265.276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 3.964.638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/>
          </p:nvPr>
        </p:nvGraphicFramePr>
        <p:xfrm>
          <a:off x="2409641" y="5056719"/>
          <a:ext cx="7272807" cy="1670685"/>
        </p:xfrm>
        <a:graphic>
          <a:graphicData uri="http://schemas.openxmlformats.org/drawingml/2006/table">
            <a:tbl>
              <a:tblPr/>
              <a:tblGrid>
                <a:gridCol w="3170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2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53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48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059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RESUMEN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7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CONSUMO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Energía Eléctrica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kWh/año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90.728.938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8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Gas Natural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</a:t>
                      </a:r>
                      <a:r>
                        <a:rPr lang="es-CO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/año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2.488.800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7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% AHORRO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Energía Eléctrica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kWh/año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25,96%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18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Gas Natural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</a:t>
                      </a:r>
                      <a:r>
                        <a:rPr lang="es-CO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/año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4,24%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87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INVERSIONES TOTALES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Energía Eléctrica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USD/año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 1.007.559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18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Gas Natural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USD/año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USD 11.000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87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RECUPERACIÓN INVERSIÓN (PRI)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Energía Eléctrica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18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Gas Natural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Elipse 1"/>
          <p:cNvSpPr/>
          <p:nvPr/>
        </p:nvSpPr>
        <p:spPr>
          <a:xfrm>
            <a:off x="9408368" y="4653136"/>
            <a:ext cx="1512168" cy="360040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/>
          <p:cNvSpPr/>
          <p:nvPr/>
        </p:nvSpPr>
        <p:spPr>
          <a:xfrm>
            <a:off x="8184232" y="5661248"/>
            <a:ext cx="1512168" cy="360040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11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CÓMO LO HACE?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27021" y="961977"/>
            <a:ext cx="11736371" cy="5899664"/>
            <a:chOff x="27021" y="961977"/>
            <a:chExt cx="11736371" cy="5899664"/>
          </a:xfrm>
        </p:grpSpPr>
        <p:grpSp>
          <p:nvGrpSpPr>
            <p:cNvPr id="13" name="Grupo 12"/>
            <p:cNvGrpSpPr/>
            <p:nvPr/>
          </p:nvGrpSpPr>
          <p:grpSpPr>
            <a:xfrm>
              <a:off x="27021" y="6050222"/>
              <a:ext cx="5132875" cy="811419"/>
              <a:chOff x="4744953" y="6173212"/>
              <a:chExt cx="5132875" cy="811419"/>
            </a:xfrm>
          </p:grpSpPr>
          <p:pic>
            <p:nvPicPr>
              <p:cNvPr id="6" name="Imagen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72" r="21348"/>
              <a:stretch/>
            </p:blipFill>
            <p:spPr>
              <a:xfrm>
                <a:off x="4744953" y="6173212"/>
                <a:ext cx="781899" cy="8114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Rectángulo 4"/>
              <p:cNvSpPr/>
              <p:nvPr/>
            </p:nvSpPr>
            <p:spPr>
              <a:xfrm>
                <a:off x="5341324" y="6595146"/>
                <a:ext cx="4536504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1300" dirty="0">
                    <a:solidFill>
                      <a:schemeClr val="accent6">
                        <a:lumMod val="75000"/>
                      </a:schemeClr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5 de </a:t>
                </a:r>
                <a:r>
                  <a:rPr lang="es-CO" sz="1300" dirty="0" smtClean="0">
                    <a:solidFill>
                      <a:schemeClr val="accent6">
                        <a:lumMod val="75000"/>
                      </a:schemeClr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marzo: Día </a:t>
                </a:r>
                <a:r>
                  <a:rPr lang="es-CO" sz="1300" dirty="0">
                    <a:solidFill>
                      <a:schemeClr val="accent6">
                        <a:lumMod val="75000"/>
                      </a:schemeClr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Mundial de la Eficiencia Energética </a:t>
                </a:r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1271464" y="961977"/>
              <a:ext cx="10491928" cy="5299212"/>
              <a:chOff x="683568" y="861210"/>
              <a:chExt cx="9124909" cy="5351443"/>
            </a:xfrm>
          </p:grpSpPr>
          <p:sp>
            <p:nvSpPr>
              <p:cNvPr id="10" name="Rectángulo redondeado 9"/>
              <p:cNvSpPr/>
              <p:nvPr/>
            </p:nvSpPr>
            <p:spPr>
              <a:xfrm>
                <a:off x="3326419" y="861210"/>
                <a:ext cx="2016224" cy="644304"/>
              </a:xfrm>
              <a:prstGeom prst="roundRect">
                <a:avLst/>
              </a:prstGeom>
              <a:noFill/>
              <a:ln w="349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827584" y="2852936"/>
                <a:ext cx="158417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CO" sz="4400" b="1" dirty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USE</a:t>
                </a:r>
              </a:p>
            </p:txBody>
          </p:sp>
          <p:sp>
            <p:nvSpPr>
              <p:cNvPr id="12" name="Rectángulo redondeado 11"/>
              <p:cNvSpPr/>
              <p:nvPr/>
            </p:nvSpPr>
            <p:spPr>
              <a:xfrm>
                <a:off x="3318637" y="2525141"/>
                <a:ext cx="2016224" cy="574670"/>
              </a:xfrm>
              <a:prstGeom prst="roundRect">
                <a:avLst/>
              </a:prstGeom>
              <a:noFill/>
              <a:ln w="349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3506439" y="923818"/>
                <a:ext cx="165618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CO" sz="2000" b="1" dirty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MEDICIÓN</a:t>
                </a:r>
              </a:p>
            </p:txBody>
          </p:sp>
          <p:sp>
            <p:nvSpPr>
              <p:cNvPr id="15" name="Rectángulo redondeado 14"/>
              <p:cNvSpPr/>
              <p:nvPr/>
            </p:nvSpPr>
            <p:spPr>
              <a:xfrm>
                <a:off x="3312573" y="1630716"/>
                <a:ext cx="2016224" cy="725097"/>
              </a:xfrm>
              <a:prstGeom prst="roundRect">
                <a:avLst/>
              </a:prstGeom>
              <a:noFill/>
              <a:ln w="349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3268836" y="1705677"/>
                <a:ext cx="200868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b="1" dirty="0" smtClean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VARIABLES SIGNIFICATIVAS</a:t>
                </a:r>
                <a:endParaRPr lang="es-CO" b="1" dirty="0"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7" name="Rectángulo redondeado 16"/>
              <p:cNvSpPr/>
              <p:nvPr/>
            </p:nvSpPr>
            <p:spPr>
              <a:xfrm>
                <a:off x="3345783" y="4889902"/>
                <a:ext cx="2016224" cy="529300"/>
              </a:xfrm>
              <a:prstGeom prst="roundRect">
                <a:avLst/>
              </a:prstGeom>
              <a:noFill/>
              <a:ln w="349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3619193" y="2597884"/>
                <a:ext cx="137569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b="1" dirty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OPM</a:t>
                </a:r>
              </a:p>
            </p:txBody>
          </p:sp>
          <p:sp>
            <p:nvSpPr>
              <p:cNvPr id="19" name="Rectángulo redondeado 18"/>
              <p:cNvSpPr/>
              <p:nvPr/>
            </p:nvSpPr>
            <p:spPr>
              <a:xfrm>
                <a:off x="3318146" y="3302347"/>
                <a:ext cx="2016224" cy="715856"/>
              </a:xfrm>
              <a:prstGeom prst="roundRect">
                <a:avLst/>
              </a:prstGeom>
              <a:noFill/>
              <a:ln w="349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0" name="CuadroTexto 19"/>
              <p:cNvSpPr txBox="1"/>
              <p:nvPr/>
            </p:nvSpPr>
            <p:spPr>
              <a:xfrm>
                <a:off x="3290509" y="3349718"/>
                <a:ext cx="200868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b="1" dirty="0" smtClean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LB,LM,</a:t>
                </a:r>
              </a:p>
              <a:p>
                <a:pPr algn="ctr"/>
                <a:r>
                  <a:rPr lang="es-CO" b="1" dirty="0" smtClean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POTENCIALES</a:t>
                </a:r>
                <a:endParaRPr lang="es-CO" b="1" dirty="0"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1" name="Rectángulo redondeado 20"/>
              <p:cNvSpPr/>
              <p:nvPr/>
            </p:nvSpPr>
            <p:spPr>
              <a:xfrm>
                <a:off x="3326419" y="4226841"/>
                <a:ext cx="2016224" cy="518153"/>
              </a:xfrm>
              <a:prstGeom prst="roundRect">
                <a:avLst/>
              </a:prstGeom>
              <a:noFill/>
              <a:ln w="349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3471748" y="4236802"/>
                <a:ext cx="159171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400" b="1" dirty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IDM</a:t>
                </a:r>
              </a:p>
            </p:txBody>
          </p:sp>
          <p:sp>
            <p:nvSpPr>
              <p:cNvPr id="23" name="Rectángulo redondeado 22"/>
              <p:cNvSpPr/>
              <p:nvPr/>
            </p:nvSpPr>
            <p:spPr>
              <a:xfrm>
                <a:off x="683568" y="2764977"/>
                <a:ext cx="2016224" cy="1008112"/>
              </a:xfrm>
              <a:prstGeom prst="roundRect">
                <a:avLst/>
              </a:prstGeom>
              <a:noFill/>
              <a:ln w="349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4" name="CuadroTexto 23"/>
              <p:cNvSpPr txBox="1"/>
              <p:nvPr/>
            </p:nvSpPr>
            <p:spPr>
              <a:xfrm>
                <a:off x="3333241" y="4913299"/>
                <a:ext cx="193667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00" b="1" dirty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CRITERIOS OPERACIONALES</a:t>
                </a:r>
              </a:p>
            </p:txBody>
          </p:sp>
          <p:sp>
            <p:nvSpPr>
              <p:cNvPr id="25" name="Rectángulo redondeado 24"/>
              <p:cNvSpPr/>
              <p:nvPr/>
            </p:nvSpPr>
            <p:spPr>
              <a:xfrm>
                <a:off x="3359626" y="5581502"/>
                <a:ext cx="2016224" cy="627166"/>
              </a:xfrm>
              <a:prstGeom prst="roundRect">
                <a:avLst/>
              </a:prstGeom>
              <a:noFill/>
              <a:ln w="349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3455486" y="5627878"/>
                <a:ext cx="169218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00" b="1" dirty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CONTROL OPERACIONAL</a:t>
                </a:r>
              </a:p>
            </p:txBody>
          </p:sp>
          <p:sp>
            <p:nvSpPr>
              <p:cNvPr id="27" name="Flecha derecha 26"/>
              <p:cNvSpPr/>
              <p:nvPr/>
            </p:nvSpPr>
            <p:spPr>
              <a:xfrm>
                <a:off x="5600671" y="2653134"/>
                <a:ext cx="1298225" cy="1224704"/>
              </a:xfrm>
              <a:prstGeom prst="rightArrow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8" name="Rectángulo redondeado 27"/>
              <p:cNvSpPr/>
              <p:nvPr/>
            </p:nvSpPr>
            <p:spPr>
              <a:xfrm>
                <a:off x="6923564" y="2628765"/>
                <a:ext cx="2876210" cy="1304599"/>
              </a:xfrm>
              <a:prstGeom prst="roundRect">
                <a:avLst/>
              </a:prstGeom>
              <a:noFill/>
              <a:ln w="349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>
                <a:off x="6923564" y="2674984"/>
                <a:ext cx="2884913" cy="1212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b="1" dirty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EMISIONES GEI, </a:t>
                </a:r>
                <a:endParaRPr lang="es-CO" b="1" dirty="0" smtClean="0"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  <a:p>
                <a:pPr algn="ctr"/>
                <a:r>
                  <a:rPr lang="es-CO" b="1" dirty="0" smtClean="0"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SEGURIDAD ENERGÉTICA,  CONSUMOS,COSTOS, COMPETITIVIDAD</a:t>
                </a:r>
                <a:endParaRPr lang="es-CO" b="1" dirty="0"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</p:grpSp>
        <p:cxnSp>
          <p:nvCxnSpPr>
            <p:cNvPr id="3" name="Conector recto de flecha 2"/>
            <p:cNvCxnSpPr/>
            <p:nvPr/>
          </p:nvCxnSpPr>
          <p:spPr>
            <a:xfrm>
              <a:off x="9052520" y="2790834"/>
              <a:ext cx="0" cy="29984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de flecha 29"/>
            <p:cNvCxnSpPr/>
            <p:nvPr/>
          </p:nvCxnSpPr>
          <p:spPr>
            <a:xfrm flipV="1">
              <a:off x="8599099" y="3090680"/>
              <a:ext cx="8384" cy="33156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/>
            <p:cNvCxnSpPr/>
            <p:nvPr/>
          </p:nvCxnSpPr>
          <p:spPr>
            <a:xfrm flipV="1">
              <a:off x="9008927" y="3580424"/>
              <a:ext cx="8384" cy="33156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/>
            <p:cNvCxnSpPr/>
            <p:nvPr/>
          </p:nvCxnSpPr>
          <p:spPr>
            <a:xfrm>
              <a:off x="8760296" y="3379288"/>
              <a:ext cx="0" cy="29984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4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239832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EVOLUCIÓN DE LOS SISTEMAS DE GESTIÓN ENERGÉTICA 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1415482" y="1623743"/>
            <a:ext cx="1368151" cy="338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7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1982</a:t>
            </a:r>
            <a:r>
              <a:rPr lang="es-ES" sz="17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Japón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06" y="1157248"/>
            <a:ext cx="912070" cy="4830611"/>
          </a:xfrm>
          <a:prstGeom prst="rect">
            <a:avLst/>
          </a:prstGeom>
        </p:spPr>
      </p:pic>
      <p:sp>
        <p:nvSpPr>
          <p:cNvPr id="20" name="Marcador de contenido 8"/>
          <p:cNvSpPr txBox="1">
            <a:spLocks/>
          </p:cNvSpPr>
          <p:nvPr/>
        </p:nvSpPr>
        <p:spPr>
          <a:xfrm>
            <a:off x="1415480" y="2465759"/>
            <a:ext cx="1224137" cy="42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7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1985</a:t>
            </a:r>
            <a:r>
              <a:rPr lang="es-ES" sz="17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7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Korea</a:t>
            </a:r>
            <a:endParaRPr lang="es-ES" sz="17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s-ES" sz="24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22" name="Marcador de contenido 8"/>
          <p:cNvSpPr txBox="1">
            <a:spLocks/>
          </p:cNvSpPr>
          <p:nvPr/>
        </p:nvSpPr>
        <p:spPr>
          <a:xfrm>
            <a:off x="1415480" y="3208739"/>
            <a:ext cx="1584177" cy="1048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7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1990</a:t>
            </a:r>
            <a:r>
              <a:rPr lang="es-ES" sz="17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Australia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7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1992</a:t>
            </a:r>
          </a:p>
        </p:txBody>
      </p:sp>
      <p:sp>
        <p:nvSpPr>
          <p:cNvPr id="24" name="Marcador de contenido 8"/>
          <p:cNvSpPr txBox="1">
            <a:spLocks/>
          </p:cNvSpPr>
          <p:nvPr/>
        </p:nvSpPr>
        <p:spPr>
          <a:xfrm>
            <a:off x="2855640" y="1553861"/>
            <a:ext cx="8956374" cy="672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*JIS Z 9211 (1982-02-01)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Titled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Technical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terms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used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in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management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*JIS Z 9212 (1983-01-01)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Technical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terms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used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in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management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(2003-05-20).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25" name="Marcador de contenido 8"/>
          <p:cNvSpPr txBox="1">
            <a:spLocks/>
          </p:cNvSpPr>
          <p:nvPr/>
        </p:nvSpPr>
        <p:spPr>
          <a:xfrm>
            <a:off x="2860433" y="2478183"/>
            <a:ext cx="8805847" cy="42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B 0071 (1985)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Titled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Technical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terms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used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in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management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(N° 2).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s-ES" sz="14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26" name="Marcador de contenido 8"/>
          <p:cNvSpPr txBox="1">
            <a:spLocks/>
          </p:cNvSpPr>
          <p:nvPr/>
        </p:nvSpPr>
        <p:spPr>
          <a:xfrm>
            <a:off x="2877895" y="3265365"/>
            <a:ext cx="9269944" cy="612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*AS 3595-1990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Management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programs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–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Guidelines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for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financial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evaluation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of a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project</a:t>
            </a:r>
            <a:endParaRPr lang="es-ES" sz="14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*</a:t>
            </a:r>
            <a:r>
              <a:rPr lang="es-E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AS 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3595-1992 </a:t>
            </a:r>
            <a:r>
              <a:rPr lang="es-ES" sz="14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Management </a:t>
            </a:r>
            <a:r>
              <a:rPr lang="es-ES" sz="14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programs</a:t>
            </a:r>
            <a:r>
              <a:rPr lang="es-E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– </a:t>
            </a:r>
            <a:r>
              <a:rPr lang="es-ES" sz="14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Guidelines</a:t>
            </a:r>
            <a:r>
              <a:rPr lang="es-E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for</a:t>
            </a:r>
            <a:r>
              <a:rPr lang="es-E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definition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and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analysis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of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and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cost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savings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.</a:t>
            </a:r>
            <a:endParaRPr lang="es-ES" sz="14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s-ES" sz="14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28" name="Marcador de contenido 8"/>
          <p:cNvSpPr txBox="1">
            <a:spLocks/>
          </p:cNvSpPr>
          <p:nvPr/>
        </p:nvSpPr>
        <p:spPr>
          <a:xfrm>
            <a:off x="1415481" y="4022158"/>
            <a:ext cx="1476163" cy="42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7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1995</a:t>
            </a:r>
            <a:r>
              <a:rPr lang="es-ES" sz="17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Canada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7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7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 China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s-ES" sz="17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29" name="Marcador de contenido 8"/>
          <p:cNvSpPr txBox="1">
            <a:spLocks/>
          </p:cNvSpPr>
          <p:nvPr/>
        </p:nvSpPr>
        <p:spPr>
          <a:xfrm>
            <a:off x="898127" y="5294009"/>
            <a:ext cx="1908212" cy="42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s-ES" sz="1600" b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6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   2000  </a:t>
            </a:r>
            <a:r>
              <a:rPr lang="es-ES" sz="16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EEUU</a:t>
            </a:r>
            <a:r>
              <a:rPr lang="es-ES" sz="16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s-ES" b="1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2" name="Marcador de contenido 8"/>
          <p:cNvSpPr txBox="1">
            <a:spLocks/>
          </p:cNvSpPr>
          <p:nvPr/>
        </p:nvSpPr>
        <p:spPr>
          <a:xfrm>
            <a:off x="2837547" y="4053073"/>
            <a:ext cx="9269944" cy="953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PLUS 1140:1995 A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Voluntary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Management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Guideline</a:t>
            </a:r>
            <a:endParaRPr lang="es-ES" sz="14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s-ES" sz="14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China Management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System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for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– in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development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, China Standard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Certification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Center, China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National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Institute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of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Standardization</a:t>
            </a:r>
            <a:endParaRPr lang="es-ES" sz="14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*GB/T15587:1995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Guides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for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management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in industrial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enterprise</a:t>
            </a:r>
            <a:endParaRPr lang="es-ES" sz="14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s-ES" sz="14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33" name="Marcador de contenido 8"/>
          <p:cNvSpPr txBox="1">
            <a:spLocks/>
          </p:cNvSpPr>
          <p:nvPr/>
        </p:nvSpPr>
        <p:spPr>
          <a:xfrm>
            <a:off x="2835806" y="5361569"/>
            <a:ext cx="8805847" cy="42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ANSI/MSE 2000:2005 A Management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System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for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endParaRPr lang="es-ES" sz="14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7" name="Marcador de contenido 8"/>
          <p:cNvSpPr txBox="1">
            <a:spLocks/>
          </p:cNvSpPr>
          <p:nvPr/>
        </p:nvSpPr>
        <p:spPr>
          <a:xfrm>
            <a:off x="1415480" y="2840114"/>
            <a:ext cx="1224137" cy="42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AutoNum type="arabicPlain" startAt="1985"/>
            </a:pPr>
            <a:r>
              <a:rPr lang="es-ES" sz="16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</a:t>
            </a:r>
            <a:r>
              <a:rPr lang="es-ES" sz="16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EEUU</a:t>
            </a:r>
            <a:r>
              <a:rPr lang="es-ES" sz="16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s-ES" sz="1600" b="1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s-ES" b="1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8" name="Marcador de contenido 8"/>
          <p:cNvSpPr txBox="1">
            <a:spLocks/>
          </p:cNvSpPr>
          <p:nvPr/>
        </p:nvSpPr>
        <p:spPr>
          <a:xfrm>
            <a:off x="2586197" y="2853336"/>
            <a:ext cx="8805847" cy="42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*</a:t>
            </a:r>
            <a:r>
              <a:rPr lang="es-E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ANSI 739:1995 IEEE </a:t>
            </a:r>
            <a:r>
              <a:rPr lang="es-ES" sz="14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Recommended</a:t>
            </a:r>
            <a:r>
              <a:rPr lang="es-E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practice</a:t>
            </a:r>
            <a:r>
              <a:rPr lang="es-E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for</a:t>
            </a:r>
            <a:r>
              <a:rPr lang="es-E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management</a:t>
            </a:r>
            <a:r>
              <a:rPr lang="es-E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in industrial and comercial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facilities</a:t>
            </a:r>
            <a:endParaRPr lang="es-ES" sz="14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s-ES" sz="14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s-ES" sz="14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97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703512" y="908720"/>
            <a:ext cx="8640960" cy="4421422"/>
          </a:xfrm>
        </p:spPr>
        <p:txBody>
          <a:bodyPr>
            <a:noAutofit/>
          </a:bodyPr>
          <a:lstStyle/>
          <a:p>
            <a:pPr algn="ctr"/>
            <a:r>
              <a:rPr lang="es-ES" sz="5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CASO</a:t>
            </a:r>
            <a:br>
              <a:rPr lang="es-ES" sz="5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s-ES" sz="5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CONTROL OPERACIONAL DEL DESEMPEÑO ENERGÉTICO</a:t>
            </a:r>
            <a:endParaRPr lang="es-CO" sz="5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260648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90739" y="148985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METODOLOGÍA DEL CONTROL OPERACIONAL DE DESEMPEÑO ENERGÉTICO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3392" y="1579049"/>
            <a:ext cx="7100545" cy="4464496"/>
            <a:chOff x="1055440" y="1579049"/>
            <a:chExt cx="7100545" cy="4464496"/>
          </a:xfrm>
        </p:grpSpPr>
        <p:grpSp>
          <p:nvGrpSpPr>
            <p:cNvPr id="9" name="Grupo 8"/>
            <p:cNvGrpSpPr/>
            <p:nvPr/>
          </p:nvGrpSpPr>
          <p:grpSpPr>
            <a:xfrm>
              <a:off x="1055440" y="1579049"/>
              <a:ext cx="7100545" cy="4464496"/>
              <a:chOff x="2370933" y="2389682"/>
              <a:chExt cx="6115998" cy="3826236"/>
            </a:xfrm>
            <a:solidFill>
              <a:srgbClr val="92D050"/>
            </a:solidFill>
          </p:grpSpPr>
          <p:grpSp>
            <p:nvGrpSpPr>
              <p:cNvPr id="11" name="Grupo 10"/>
              <p:cNvGrpSpPr/>
              <p:nvPr/>
            </p:nvGrpSpPr>
            <p:grpSpPr>
              <a:xfrm>
                <a:off x="2370933" y="2389682"/>
                <a:ext cx="6115998" cy="3826236"/>
                <a:chOff x="1906238" y="1865026"/>
                <a:chExt cx="6115998" cy="3826236"/>
              </a:xfrm>
              <a:grpFill/>
            </p:grpSpPr>
            <p:sp>
              <p:nvSpPr>
                <p:cNvPr id="17" name="Flecha derecha 16"/>
                <p:cNvSpPr/>
                <p:nvPr/>
              </p:nvSpPr>
              <p:spPr>
                <a:xfrm>
                  <a:off x="1906238" y="4946753"/>
                  <a:ext cx="2410929" cy="479685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20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8" name="Rectángulo 17"/>
                <p:cNvSpPr/>
                <p:nvPr/>
              </p:nvSpPr>
              <p:spPr>
                <a:xfrm>
                  <a:off x="4434590" y="4641951"/>
                  <a:ext cx="1588958" cy="104931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20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9" name="Flecha derecha 18"/>
                <p:cNvSpPr/>
                <p:nvPr/>
              </p:nvSpPr>
              <p:spPr>
                <a:xfrm rot="5400000">
                  <a:off x="3240219" y="4535768"/>
                  <a:ext cx="457201" cy="479685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20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0" name="Rectángulo 19"/>
                <p:cNvSpPr/>
                <p:nvPr/>
              </p:nvSpPr>
              <p:spPr>
                <a:xfrm>
                  <a:off x="6433278" y="2991785"/>
                  <a:ext cx="1588958" cy="104931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20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" name="Flecha doblada 20"/>
                <p:cNvSpPr/>
                <p:nvPr/>
              </p:nvSpPr>
              <p:spPr>
                <a:xfrm flipH="1">
                  <a:off x="6175948" y="1973705"/>
                  <a:ext cx="1144248" cy="940631"/>
                </a:xfrm>
                <a:prstGeom prst="bentArrow">
                  <a:avLst>
                    <a:gd name="adj1" fmla="val 25000"/>
                    <a:gd name="adj2" fmla="val 33121"/>
                    <a:gd name="adj3" fmla="val 25000"/>
                    <a:gd name="adj4" fmla="val 4375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2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" name="Rectángulo 21"/>
                <p:cNvSpPr/>
                <p:nvPr/>
              </p:nvSpPr>
              <p:spPr>
                <a:xfrm>
                  <a:off x="4434590" y="1865026"/>
                  <a:ext cx="1588958" cy="104931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20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" name="Flecha doblada 22"/>
                <p:cNvSpPr/>
                <p:nvPr/>
              </p:nvSpPr>
              <p:spPr>
                <a:xfrm rot="16200000" flipH="1">
                  <a:off x="3136539" y="2273522"/>
                  <a:ext cx="1144248" cy="1064272"/>
                </a:xfrm>
                <a:prstGeom prst="bentArrow">
                  <a:avLst>
                    <a:gd name="adj1" fmla="val 25000"/>
                    <a:gd name="adj2" fmla="val 33121"/>
                    <a:gd name="adj3" fmla="val 25000"/>
                    <a:gd name="adj4" fmla="val 4375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2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4" name="Rectángulo 23"/>
                <p:cNvSpPr/>
                <p:nvPr/>
              </p:nvSpPr>
              <p:spPr>
                <a:xfrm>
                  <a:off x="2728209" y="3451483"/>
                  <a:ext cx="1588958" cy="104931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20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2" name="CuadroTexto 11"/>
              <p:cNvSpPr txBox="1"/>
              <p:nvPr/>
            </p:nvSpPr>
            <p:spPr>
              <a:xfrm>
                <a:off x="5202345" y="5499918"/>
                <a:ext cx="1076288" cy="3429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CO" sz="2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Proceso</a:t>
                </a:r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7126740" y="3882831"/>
                <a:ext cx="1214528" cy="3429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CO" sz="2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Medición</a:t>
                </a:r>
              </a:p>
            </p:txBody>
          </p:sp>
          <p:sp>
            <p:nvSpPr>
              <p:cNvPr id="15" name="CuadroTexto 14"/>
              <p:cNvSpPr txBox="1"/>
              <p:nvPr/>
            </p:nvSpPr>
            <p:spPr>
              <a:xfrm>
                <a:off x="5094156" y="2741388"/>
                <a:ext cx="1317654" cy="3429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CO" sz="2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Evaluación</a:t>
                </a:r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3378042" y="4321875"/>
                <a:ext cx="1327453" cy="3429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CO" sz="2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Actuación</a:t>
                </a:r>
              </a:p>
            </p:txBody>
          </p:sp>
        </p:grpSp>
        <p:sp>
          <p:nvSpPr>
            <p:cNvPr id="10" name="Flecha doblada 9"/>
            <p:cNvSpPr/>
            <p:nvPr/>
          </p:nvSpPr>
          <p:spPr>
            <a:xfrm rot="5400000" flipH="1">
              <a:off x="6312238" y="4392775"/>
              <a:ext cx="1328448" cy="1184861"/>
            </a:xfrm>
            <a:prstGeom prst="bentArrow">
              <a:avLst>
                <a:gd name="adj1" fmla="val 25000"/>
                <a:gd name="adj2" fmla="val 33121"/>
                <a:gd name="adj3" fmla="val 25000"/>
                <a:gd name="adj4" fmla="val 43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5" name="CuadroTexto 24"/>
          <p:cNvSpPr txBox="1"/>
          <p:nvPr/>
        </p:nvSpPr>
        <p:spPr>
          <a:xfrm>
            <a:off x="8431530" y="1826138"/>
            <a:ext cx="29736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Medición</a:t>
            </a:r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Consumo de energia y variables de control operacional</a:t>
            </a:r>
          </a:p>
          <a:p>
            <a:endParaRPr lang="es-CO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s-CO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Evaluación</a:t>
            </a:r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Comparación del consumo de energia real con el consumo de energia base. </a:t>
            </a:r>
            <a:r>
              <a:rPr lang="es-CO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Desviación</a:t>
            </a:r>
            <a:r>
              <a:rPr lang="es-CO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</a:p>
          <a:p>
            <a:endParaRPr lang="es-CO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s-CO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Actuación</a:t>
            </a:r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En caso de desviación corregir la variable de operación controlable. Verificar resultado.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94" y="3100636"/>
            <a:ext cx="1928356" cy="12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90739" y="148985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METODOLOGÍA DEL CONTROL OPERACIONAL DE DESEMPEÑO ENERGÉTICO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r="26224"/>
          <a:stretch/>
        </p:blipFill>
        <p:spPr>
          <a:xfrm>
            <a:off x="8544272" y="2132856"/>
            <a:ext cx="2160240" cy="3222557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95847166"/>
              </p:ext>
            </p:extLst>
          </p:nvPr>
        </p:nvGraphicFramePr>
        <p:xfrm>
          <a:off x="808920" y="2150929"/>
          <a:ext cx="7375312" cy="368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ectángulo 1"/>
          <p:cNvSpPr/>
          <p:nvPr/>
        </p:nvSpPr>
        <p:spPr>
          <a:xfrm>
            <a:off x="1101135" y="1851093"/>
            <a:ext cx="3852337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O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Uso de analítica descriptiva para:</a:t>
            </a:r>
          </a:p>
        </p:txBody>
      </p:sp>
    </p:spTree>
    <p:extLst>
      <p:ext uri="{BB962C8B-B14F-4D97-AF65-F5344CB8AC3E}">
        <p14:creationId xmlns:p14="http://schemas.microsoft.com/office/powerpoint/2010/main" val="23885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CASO HORNO DE REFINERÍA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0" y="1021542"/>
            <a:ext cx="480252" cy="692130"/>
          </a:xfrm>
          <a:prstGeom prst="rect">
            <a:avLst/>
          </a:prstGeom>
        </p:spPr>
      </p:pic>
      <p:sp>
        <p:nvSpPr>
          <p:cNvPr id="9" name="object 12"/>
          <p:cNvSpPr/>
          <p:nvPr/>
        </p:nvSpPr>
        <p:spPr>
          <a:xfrm>
            <a:off x="7693729" y="1204820"/>
            <a:ext cx="3972551" cy="42011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922062" y="1051756"/>
            <a:ext cx="6421914" cy="700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s-CO" b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El horno de mayor consumo es el horno </a:t>
            </a:r>
            <a:r>
              <a:rPr lang="es-CO" b="1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atmosférico</a:t>
            </a:r>
            <a:r>
              <a:rPr lang="es-CO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ubicado en la unidad de Destilación Atmosférica 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0" y="1851023"/>
            <a:ext cx="480252" cy="6921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0" y="3041305"/>
            <a:ext cx="480252" cy="69213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51552" y="181080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En el proceso de revisión  energética, se identificó </a:t>
            </a:r>
            <a:r>
              <a:rPr lang="es-CO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una alta variabilidad del consumo de combustible </a:t>
            </a:r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del horno, para iguales valores de carga suministrada al horno, en barriles de petróleo día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23895" y="3107271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Esta variabilidad ocurre a cualquier nivel de carga del </a:t>
            </a:r>
            <a:r>
              <a:rPr lang="es-CO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horno.</a:t>
            </a:r>
            <a:endParaRPr lang="es-CO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23895" y="3929515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Su valor promedio fue del 20% del consumo promedio del horno.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3" y="3885522"/>
            <a:ext cx="480252" cy="69213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967325" y="4757311"/>
            <a:ext cx="6096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Esto puede producir sobreconsumos diarios de energía de hasta 800 MMBTU/día, equivalentes  a 233.600 MMBTU/año y USD 1.168.000/año.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3" y="4751759"/>
            <a:ext cx="480252" cy="69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CASO HORNO DE REFINERÍA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83" name="Tabla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977499"/>
              </p:ext>
            </p:extLst>
          </p:nvPr>
        </p:nvGraphicFramePr>
        <p:xfrm>
          <a:off x="7402841" y="1333442"/>
          <a:ext cx="4021203" cy="392295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992524"/>
                <a:gridCol w="1028679"/>
              </a:tblGrid>
              <a:tr h="340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VARIABLES OPERATIVAS HORNO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 DISEÑO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98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Capacidad (BPD)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147.7</a:t>
                      </a:r>
                      <a:endParaRPr lang="es-CO" sz="1200" b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Duty absorbido (MM BTU/h)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206.01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80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Poder Calorífico gas combustible (BTU/ft</a:t>
                      </a:r>
                      <a:r>
                        <a:rPr lang="es-ES" sz="1400" baseline="300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s-ES" sz="14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)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950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Temperatura de entrada (°F)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592.1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Temperatura de salida (°F)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705.8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Tiro en zona de choque (in de H</a:t>
                      </a:r>
                      <a:r>
                        <a:rPr lang="es-ES" sz="1400" baseline="-250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es-ES" sz="14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O)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-0.1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Residual de Oxigeno (%)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3,00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80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Temperatura de gases de combustión (°F)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353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pSp>
        <p:nvGrpSpPr>
          <p:cNvPr id="90" name="Grupo 89"/>
          <p:cNvGrpSpPr/>
          <p:nvPr/>
        </p:nvGrpSpPr>
        <p:grpSpPr>
          <a:xfrm>
            <a:off x="633792" y="1489341"/>
            <a:ext cx="6071333" cy="3459059"/>
            <a:chOff x="633792" y="1489341"/>
            <a:chExt cx="6071333" cy="3459059"/>
          </a:xfrm>
        </p:grpSpPr>
        <p:grpSp>
          <p:nvGrpSpPr>
            <p:cNvPr id="2" name="Grupo 1"/>
            <p:cNvGrpSpPr/>
            <p:nvPr/>
          </p:nvGrpSpPr>
          <p:grpSpPr>
            <a:xfrm>
              <a:off x="633792" y="1489341"/>
              <a:ext cx="6071333" cy="3459059"/>
              <a:chOff x="653977" y="1489341"/>
              <a:chExt cx="6864981" cy="3459059"/>
            </a:xfrm>
          </p:grpSpPr>
          <p:sp>
            <p:nvSpPr>
              <p:cNvPr id="9" name="object 6"/>
              <p:cNvSpPr/>
              <p:nvPr/>
            </p:nvSpPr>
            <p:spPr>
              <a:xfrm>
                <a:off x="1185657" y="4028248"/>
                <a:ext cx="6146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46800">
                    <a:moveTo>
                      <a:pt x="0" y="0"/>
                    </a:moveTo>
                    <a:lnTo>
                      <a:pt x="6146292" y="0"/>
                    </a:lnTo>
                  </a:path>
                </a:pathLst>
              </a:custGeom>
              <a:ln w="9144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0" name="object 7"/>
              <p:cNvSpPr/>
              <p:nvPr/>
            </p:nvSpPr>
            <p:spPr>
              <a:xfrm>
                <a:off x="1185657" y="3676250"/>
                <a:ext cx="6146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46800">
                    <a:moveTo>
                      <a:pt x="0" y="0"/>
                    </a:moveTo>
                    <a:lnTo>
                      <a:pt x="6146292" y="0"/>
                    </a:lnTo>
                  </a:path>
                </a:pathLst>
              </a:custGeom>
              <a:ln w="9144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1" name="object 8"/>
              <p:cNvSpPr/>
              <p:nvPr/>
            </p:nvSpPr>
            <p:spPr>
              <a:xfrm>
                <a:off x="1185657" y="3324252"/>
                <a:ext cx="6146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46800">
                    <a:moveTo>
                      <a:pt x="0" y="0"/>
                    </a:moveTo>
                    <a:lnTo>
                      <a:pt x="6146292" y="0"/>
                    </a:lnTo>
                  </a:path>
                </a:pathLst>
              </a:custGeom>
              <a:ln w="9144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2" name="object 9"/>
              <p:cNvSpPr/>
              <p:nvPr/>
            </p:nvSpPr>
            <p:spPr>
              <a:xfrm>
                <a:off x="1185657" y="2972253"/>
                <a:ext cx="6146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46800">
                    <a:moveTo>
                      <a:pt x="0" y="0"/>
                    </a:moveTo>
                    <a:lnTo>
                      <a:pt x="6146292" y="0"/>
                    </a:lnTo>
                  </a:path>
                </a:pathLst>
              </a:custGeom>
              <a:ln w="9144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4" name="object 10"/>
              <p:cNvSpPr/>
              <p:nvPr/>
            </p:nvSpPr>
            <p:spPr>
              <a:xfrm>
                <a:off x="1185657" y="2620255"/>
                <a:ext cx="6146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46800">
                    <a:moveTo>
                      <a:pt x="0" y="0"/>
                    </a:moveTo>
                    <a:lnTo>
                      <a:pt x="6146292" y="0"/>
                    </a:lnTo>
                  </a:path>
                </a:pathLst>
              </a:custGeom>
              <a:ln w="9144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5" name="object 11"/>
              <p:cNvSpPr/>
              <p:nvPr/>
            </p:nvSpPr>
            <p:spPr>
              <a:xfrm>
                <a:off x="1185657" y="2268257"/>
                <a:ext cx="6146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46800">
                    <a:moveTo>
                      <a:pt x="0" y="0"/>
                    </a:moveTo>
                    <a:lnTo>
                      <a:pt x="6146292" y="0"/>
                    </a:lnTo>
                  </a:path>
                </a:pathLst>
              </a:custGeom>
              <a:ln w="9144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6" name="object 12"/>
              <p:cNvSpPr/>
              <p:nvPr/>
            </p:nvSpPr>
            <p:spPr>
              <a:xfrm>
                <a:off x="1185657" y="1916259"/>
                <a:ext cx="6146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46800">
                    <a:moveTo>
                      <a:pt x="0" y="0"/>
                    </a:moveTo>
                    <a:lnTo>
                      <a:pt x="6146292" y="0"/>
                    </a:lnTo>
                  </a:path>
                </a:pathLst>
              </a:custGeom>
              <a:ln w="9144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7" name="object 13"/>
              <p:cNvSpPr/>
              <p:nvPr/>
            </p:nvSpPr>
            <p:spPr>
              <a:xfrm>
                <a:off x="1868320" y="1916259"/>
                <a:ext cx="0" cy="2464114"/>
              </a:xfrm>
              <a:custGeom>
                <a:avLst/>
                <a:gdLst/>
                <a:ahLst/>
                <a:cxnLst/>
                <a:rect l="l" t="t" r="r" b="b"/>
                <a:pathLst>
                  <a:path h="2464435">
                    <a:moveTo>
                      <a:pt x="0" y="0"/>
                    </a:moveTo>
                    <a:lnTo>
                      <a:pt x="0" y="2464308"/>
                    </a:lnTo>
                  </a:path>
                </a:pathLst>
              </a:custGeom>
              <a:ln w="9144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8" name="object 14"/>
              <p:cNvSpPr/>
              <p:nvPr/>
            </p:nvSpPr>
            <p:spPr>
              <a:xfrm>
                <a:off x="2550984" y="1916259"/>
                <a:ext cx="0" cy="2464114"/>
              </a:xfrm>
              <a:custGeom>
                <a:avLst/>
                <a:gdLst/>
                <a:ahLst/>
                <a:cxnLst/>
                <a:rect l="l" t="t" r="r" b="b"/>
                <a:pathLst>
                  <a:path h="2464435">
                    <a:moveTo>
                      <a:pt x="0" y="0"/>
                    </a:moveTo>
                    <a:lnTo>
                      <a:pt x="0" y="2464308"/>
                    </a:lnTo>
                  </a:path>
                </a:pathLst>
              </a:custGeom>
              <a:ln w="9144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19" name="object 15"/>
              <p:cNvSpPr/>
              <p:nvPr/>
            </p:nvSpPr>
            <p:spPr>
              <a:xfrm>
                <a:off x="3233647" y="1916259"/>
                <a:ext cx="0" cy="2464114"/>
              </a:xfrm>
              <a:custGeom>
                <a:avLst/>
                <a:gdLst/>
                <a:ahLst/>
                <a:cxnLst/>
                <a:rect l="l" t="t" r="r" b="b"/>
                <a:pathLst>
                  <a:path h="2464435">
                    <a:moveTo>
                      <a:pt x="0" y="0"/>
                    </a:moveTo>
                    <a:lnTo>
                      <a:pt x="0" y="2464308"/>
                    </a:lnTo>
                  </a:path>
                </a:pathLst>
              </a:custGeom>
              <a:ln w="9144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0" name="object 16"/>
              <p:cNvSpPr/>
              <p:nvPr/>
            </p:nvSpPr>
            <p:spPr>
              <a:xfrm>
                <a:off x="3916309" y="1916259"/>
                <a:ext cx="0" cy="2464114"/>
              </a:xfrm>
              <a:custGeom>
                <a:avLst/>
                <a:gdLst/>
                <a:ahLst/>
                <a:cxnLst/>
                <a:rect l="l" t="t" r="r" b="b"/>
                <a:pathLst>
                  <a:path h="2464435">
                    <a:moveTo>
                      <a:pt x="0" y="0"/>
                    </a:moveTo>
                    <a:lnTo>
                      <a:pt x="0" y="2464308"/>
                    </a:lnTo>
                  </a:path>
                </a:pathLst>
              </a:custGeom>
              <a:ln w="9144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1" name="object 17"/>
              <p:cNvSpPr/>
              <p:nvPr/>
            </p:nvSpPr>
            <p:spPr>
              <a:xfrm>
                <a:off x="4598973" y="1916259"/>
                <a:ext cx="0" cy="2464114"/>
              </a:xfrm>
              <a:custGeom>
                <a:avLst/>
                <a:gdLst/>
                <a:ahLst/>
                <a:cxnLst/>
                <a:rect l="l" t="t" r="r" b="b"/>
                <a:pathLst>
                  <a:path h="2464435">
                    <a:moveTo>
                      <a:pt x="0" y="0"/>
                    </a:moveTo>
                    <a:lnTo>
                      <a:pt x="0" y="2464308"/>
                    </a:lnTo>
                  </a:path>
                </a:pathLst>
              </a:custGeom>
              <a:ln w="9144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2" name="object 18"/>
              <p:cNvSpPr/>
              <p:nvPr/>
            </p:nvSpPr>
            <p:spPr>
              <a:xfrm>
                <a:off x="5281636" y="1916259"/>
                <a:ext cx="0" cy="2464114"/>
              </a:xfrm>
              <a:custGeom>
                <a:avLst/>
                <a:gdLst/>
                <a:ahLst/>
                <a:cxnLst/>
                <a:rect l="l" t="t" r="r" b="b"/>
                <a:pathLst>
                  <a:path h="2464435">
                    <a:moveTo>
                      <a:pt x="0" y="0"/>
                    </a:moveTo>
                    <a:lnTo>
                      <a:pt x="0" y="2464308"/>
                    </a:lnTo>
                  </a:path>
                </a:pathLst>
              </a:custGeom>
              <a:ln w="9144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3" name="object 19"/>
              <p:cNvSpPr/>
              <p:nvPr/>
            </p:nvSpPr>
            <p:spPr>
              <a:xfrm>
                <a:off x="5965823" y="1916259"/>
                <a:ext cx="0" cy="2464114"/>
              </a:xfrm>
              <a:custGeom>
                <a:avLst/>
                <a:gdLst/>
                <a:ahLst/>
                <a:cxnLst/>
                <a:rect l="l" t="t" r="r" b="b"/>
                <a:pathLst>
                  <a:path h="2464435">
                    <a:moveTo>
                      <a:pt x="0" y="0"/>
                    </a:moveTo>
                    <a:lnTo>
                      <a:pt x="0" y="2464308"/>
                    </a:lnTo>
                  </a:path>
                </a:pathLst>
              </a:custGeom>
              <a:ln w="9144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4" name="object 20"/>
              <p:cNvSpPr/>
              <p:nvPr/>
            </p:nvSpPr>
            <p:spPr>
              <a:xfrm>
                <a:off x="6648486" y="1916259"/>
                <a:ext cx="0" cy="2464114"/>
              </a:xfrm>
              <a:custGeom>
                <a:avLst/>
                <a:gdLst/>
                <a:ahLst/>
                <a:cxnLst/>
                <a:rect l="l" t="t" r="r" b="b"/>
                <a:pathLst>
                  <a:path h="2464435">
                    <a:moveTo>
                      <a:pt x="0" y="0"/>
                    </a:moveTo>
                    <a:lnTo>
                      <a:pt x="0" y="2464308"/>
                    </a:lnTo>
                  </a:path>
                </a:pathLst>
              </a:custGeom>
              <a:ln w="9144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5" name="object 21"/>
              <p:cNvSpPr/>
              <p:nvPr/>
            </p:nvSpPr>
            <p:spPr>
              <a:xfrm>
                <a:off x="7331148" y="1916259"/>
                <a:ext cx="0" cy="2464114"/>
              </a:xfrm>
              <a:custGeom>
                <a:avLst/>
                <a:gdLst/>
                <a:ahLst/>
                <a:cxnLst/>
                <a:rect l="l" t="t" r="r" b="b"/>
                <a:pathLst>
                  <a:path h="2464435">
                    <a:moveTo>
                      <a:pt x="0" y="0"/>
                    </a:moveTo>
                    <a:lnTo>
                      <a:pt x="0" y="2464308"/>
                    </a:lnTo>
                  </a:path>
                </a:pathLst>
              </a:custGeom>
              <a:ln w="9144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6" name="object 22"/>
              <p:cNvSpPr/>
              <p:nvPr/>
            </p:nvSpPr>
            <p:spPr>
              <a:xfrm>
                <a:off x="1185657" y="1916259"/>
                <a:ext cx="0" cy="2464114"/>
              </a:xfrm>
              <a:custGeom>
                <a:avLst/>
                <a:gdLst/>
                <a:ahLst/>
                <a:cxnLst/>
                <a:rect l="l" t="t" r="r" b="b"/>
                <a:pathLst>
                  <a:path h="2464435">
                    <a:moveTo>
                      <a:pt x="0" y="2464308"/>
                    </a:moveTo>
                    <a:lnTo>
                      <a:pt x="0" y="0"/>
                    </a:lnTo>
                  </a:path>
                </a:pathLst>
              </a:custGeom>
              <a:ln w="9144">
                <a:solidFill>
                  <a:srgbClr val="BEBEBE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7" name="object 23"/>
              <p:cNvSpPr/>
              <p:nvPr/>
            </p:nvSpPr>
            <p:spPr>
              <a:xfrm>
                <a:off x="1185657" y="4380246"/>
                <a:ext cx="6146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46800">
                    <a:moveTo>
                      <a:pt x="0" y="0"/>
                    </a:moveTo>
                    <a:lnTo>
                      <a:pt x="6146292" y="0"/>
                    </a:lnTo>
                  </a:path>
                </a:pathLst>
              </a:custGeom>
              <a:ln w="9144">
                <a:solidFill>
                  <a:srgbClr val="BEBEBE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8" name="object 24"/>
              <p:cNvSpPr/>
              <p:nvPr/>
            </p:nvSpPr>
            <p:spPr>
              <a:xfrm>
                <a:off x="1514671" y="3071428"/>
                <a:ext cx="934090" cy="9568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9" name="object 25"/>
              <p:cNvSpPr/>
              <p:nvPr/>
            </p:nvSpPr>
            <p:spPr>
              <a:xfrm>
                <a:off x="3154282" y="3065335"/>
                <a:ext cx="1027042" cy="76946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30" name="object 26"/>
              <p:cNvSpPr/>
              <p:nvPr/>
            </p:nvSpPr>
            <p:spPr>
              <a:xfrm>
                <a:off x="3727232" y="3161333"/>
                <a:ext cx="73142" cy="7314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31" name="object 27"/>
              <p:cNvSpPr/>
              <p:nvPr/>
            </p:nvSpPr>
            <p:spPr>
              <a:xfrm>
                <a:off x="4853323" y="2620383"/>
                <a:ext cx="73141" cy="7314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32" name="object 28"/>
              <p:cNvSpPr/>
              <p:nvPr/>
            </p:nvSpPr>
            <p:spPr>
              <a:xfrm>
                <a:off x="5325700" y="2289718"/>
                <a:ext cx="781709" cy="633901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33" name="object 29"/>
              <p:cNvSpPr/>
              <p:nvPr/>
            </p:nvSpPr>
            <p:spPr>
              <a:xfrm>
                <a:off x="5592365" y="2778859"/>
                <a:ext cx="73141" cy="7314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34" name="object 30"/>
              <p:cNvSpPr/>
              <p:nvPr/>
            </p:nvSpPr>
            <p:spPr>
              <a:xfrm>
                <a:off x="5417127" y="3225332"/>
                <a:ext cx="73142" cy="7314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35" name="object 31"/>
              <p:cNvSpPr/>
              <p:nvPr/>
            </p:nvSpPr>
            <p:spPr>
              <a:xfrm>
                <a:off x="4483038" y="3327426"/>
                <a:ext cx="73141" cy="7314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36" name="object 32"/>
              <p:cNvSpPr/>
              <p:nvPr/>
            </p:nvSpPr>
            <p:spPr>
              <a:xfrm>
                <a:off x="4592752" y="2882477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32003" y="0"/>
                    </a:moveTo>
                    <a:lnTo>
                      <a:pt x="19556" y="2500"/>
                    </a:lnTo>
                    <a:lnTo>
                      <a:pt x="9382" y="9334"/>
                    </a:lnTo>
                    <a:lnTo>
                      <a:pt x="2518" y="19502"/>
                    </a:lnTo>
                    <a:lnTo>
                      <a:pt x="0" y="32003"/>
                    </a:lnTo>
                    <a:lnTo>
                      <a:pt x="2518" y="44451"/>
                    </a:lnTo>
                    <a:lnTo>
                      <a:pt x="9382" y="54625"/>
                    </a:lnTo>
                    <a:lnTo>
                      <a:pt x="19556" y="61489"/>
                    </a:lnTo>
                    <a:lnTo>
                      <a:pt x="32003" y="64007"/>
                    </a:lnTo>
                    <a:lnTo>
                      <a:pt x="44451" y="61489"/>
                    </a:lnTo>
                    <a:lnTo>
                      <a:pt x="54625" y="54625"/>
                    </a:lnTo>
                    <a:lnTo>
                      <a:pt x="61489" y="44451"/>
                    </a:lnTo>
                    <a:lnTo>
                      <a:pt x="64007" y="32003"/>
                    </a:lnTo>
                    <a:lnTo>
                      <a:pt x="61489" y="19502"/>
                    </a:lnTo>
                    <a:lnTo>
                      <a:pt x="54625" y="9334"/>
                    </a:lnTo>
                    <a:lnTo>
                      <a:pt x="44451" y="2500"/>
                    </a:lnTo>
                    <a:lnTo>
                      <a:pt x="32003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37" name="object 33"/>
              <p:cNvSpPr/>
              <p:nvPr/>
            </p:nvSpPr>
            <p:spPr>
              <a:xfrm>
                <a:off x="4592752" y="2882477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64007" y="32003"/>
                    </a:moveTo>
                    <a:lnTo>
                      <a:pt x="61489" y="44451"/>
                    </a:lnTo>
                    <a:lnTo>
                      <a:pt x="54625" y="54625"/>
                    </a:lnTo>
                    <a:lnTo>
                      <a:pt x="44451" y="61489"/>
                    </a:lnTo>
                    <a:lnTo>
                      <a:pt x="32003" y="64007"/>
                    </a:lnTo>
                    <a:lnTo>
                      <a:pt x="19556" y="61489"/>
                    </a:lnTo>
                    <a:lnTo>
                      <a:pt x="9382" y="54625"/>
                    </a:lnTo>
                    <a:lnTo>
                      <a:pt x="2518" y="44451"/>
                    </a:lnTo>
                    <a:lnTo>
                      <a:pt x="0" y="32003"/>
                    </a:lnTo>
                    <a:lnTo>
                      <a:pt x="2518" y="19502"/>
                    </a:lnTo>
                    <a:lnTo>
                      <a:pt x="9382" y="9334"/>
                    </a:lnTo>
                    <a:lnTo>
                      <a:pt x="19556" y="2500"/>
                    </a:lnTo>
                    <a:lnTo>
                      <a:pt x="32003" y="0"/>
                    </a:lnTo>
                    <a:lnTo>
                      <a:pt x="44451" y="2500"/>
                    </a:lnTo>
                    <a:lnTo>
                      <a:pt x="54625" y="9334"/>
                    </a:lnTo>
                    <a:lnTo>
                      <a:pt x="61489" y="19502"/>
                    </a:lnTo>
                    <a:lnTo>
                      <a:pt x="64007" y="32003"/>
                    </a:lnTo>
                    <a:close/>
                  </a:path>
                </a:pathLst>
              </a:custGeom>
              <a:ln w="9144">
                <a:solidFill>
                  <a:srgbClr val="5B9BD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38" name="object 34"/>
              <p:cNvSpPr/>
              <p:nvPr/>
            </p:nvSpPr>
            <p:spPr>
              <a:xfrm>
                <a:off x="4540942" y="2986096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32004" y="0"/>
                    </a:moveTo>
                    <a:lnTo>
                      <a:pt x="19556" y="2500"/>
                    </a:lnTo>
                    <a:lnTo>
                      <a:pt x="9382" y="9334"/>
                    </a:lnTo>
                    <a:lnTo>
                      <a:pt x="2518" y="19502"/>
                    </a:lnTo>
                    <a:lnTo>
                      <a:pt x="0" y="32003"/>
                    </a:lnTo>
                    <a:lnTo>
                      <a:pt x="2518" y="44451"/>
                    </a:lnTo>
                    <a:lnTo>
                      <a:pt x="9382" y="54625"/>
                    </a:lnTo>
                    <a:lnTo>
                      <a:pt x="19556" y="61489"/>
                    </a:lnTo>
                    <a:lnTo>
                      <a:pt x="32004" y="64007"/>
                    </a:lnTo>
                    <a:lnTo>
                      <a:pt x="44451" y="61489"/>
                    </a:lnTo>
                    <a:lnTo>
                      <a:pt x="54625" y="54625"/>
                    </a:lnTo>
                    <a:lnTo>
                      <a:pt x="61489" y="44451"/>
                    </a:lnTo>
                    <a:lnTo>
                      <a:pt x="64008" y="32003"/>
                    </a:lnTo>
                    <a:lnTo>
                      <a:pt x="61489" y="19502"/>
                    </a:lnTo>
                    <a:lnTo>
                      <a:pt x="54625" y="9334"/>
                    </a:lnTo>
                    <a:lnTo>
                      <a:pt x="44451" y="2500"/>
                    </a:lnTo>
                    <a:lnTo>
                      <a:pt x="32004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39" name="object 35"/>
              <p:cNvSpPr/>
              <p:nvPr/>
            </p:nvSpPr>
            <p:spPr>
              <a:xfrm>
                <a:off x="4540942" y="2986096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64008" y="32003"/>
                    </a:moveTo>
                    <a:lnTo>
                      <a:pt x="61489" y="44451"/>
                    </a:lnTo>
                    <a:lnTo>
                      <a:pt x="54625" y="54625"/>
                    </a:lnTo>
                    <a:lnTo>
                      <a:pt x="44451" y="61489"/>
                    </a:lnTo>
                    <a:lnTo>
                      <a:pt x="32004" y="64007"/>
                    </a:lnTo>
                    <a:lnTo>
                      <a:pt x="19556" y="61489"/>
                    </a:lnTo>
                    <a:lnTo>
                      <a:pt x="9382" y="54625"/>
                    </a:lnTo>
                    <a:lnTo>
                      <a:pt x="2518" y="44451"/>
                    </a:lnTo>
                    <a:lnTo>
                      <a:pt x="0" y="32003"/>
                    </a:lnTo>
                    <a:lnTo>
                      <a:pt x="2518" y="19502"/>
                    </a:lnTo>
                    <a:lnTo>
                      <a:pt x="9382" y="9334"/>
                    </a:lnTo>
                    <a:lnTo>
                      <a:pt x="19556" y="2500"/>
                    </a:lnTo>
                    <a:lnTo>
                      <a:pt x="32004" y="0"/>
                    </a:lnTo>
                    <a:lnTo>
                      <a:pt x="44451" y="2500"/>
                    </a:lnTo>
                    <a:lnTo>
                      <a:pt x="54625" y="9334"/>
                    </a:lnTo>
                    <a:lnTo>
                      <a:pt x="61489" y="19502"/>
                    </a:lnTo>
                    <a:lnTo>
                      <a:pt x="64008" y="32003"/>
                    </a:lnTo>
                    <a:close/>
                  </a:path>
                </a:pathLst>
              </a:custGeom>
              <a:ln w="9144">
                <a:solidFill>
                  <a:srgbClr val="5B9BD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40" name="object 36"/>
              <p:cNvSpPr/>
              <p:nvPr/>
            </p:nvSpPr>
            <p:spPr>
              <a:xfrm>
                <a:off x="4606466" y="3018097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32003" y="0"/>
                    </a:moveTo>
                    <a:lnTo>
                      <a:pt x="19556" y="2500"/>
                    </a:lnTo>
                    <a:lnTo>
                      <a:pt x="9382" y="9334"/>
                    </a:lnTo>
                    <a:lnTo>
                      <a:pt x="2518" y="19502"/>
                    </a:lnTo>
                    <a:lnTo>
                      <a:pt x="0" y="32004"/>
                    </a:lnTo>
                    <a:lnTo>
                      <a:pt x="2518" y="44451"/>
                    </a:lnTo>
                    <a:lnTo>
                      <a:pt x="9382" y="54625"/>
                    </a:lnTo>
                    <a:lnTo>
                      <a:pt x="19556" y="61489"/>
                    </a:lnTo>
                    <a:lnTo>
                      <a:pt x="32003" y="64008"/>
                    </a:lnTo>
                    <a:lnTo>
                      <a:pt x="44451" y="61489"/>
                    </a:lnTo>
                    <a:lnTo>
                      <a:pt x="54625" y="54625"/>
                    </a:lnTo>
                    <a:lnTo>
                      <a:pt x="61489" y="44451"/>
                    </a:lnTo>
                    <a:lnTo>
                      <a:pt x="64007" y="32004"/>
                    </a:lnTo>
                    <a:lnTo>
                      <a:pt x="61489" y="19502"/>
                    </a:lnTo>
                    <a:lnTo>
                      <a:pt x="54625" y="9334"/>
                    </a:lnTo>
                    <a:lnTo>
                      <a:pt x="44451" y="2500"/>
                    </a:lnTo>
                    <a:lnTo>
                      <a:pt x="32003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41" name="object 37"/>
              <p:cNvSpPr/>
              <p:nvPr/>
            </p:nvSpPr>
            <p:spPr>
              <a:xfrm>
                <a:off x="4606466" y="3018097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64007" y="32004"/>
                    </a:moveTo>
                    <a:lnTo>
                      <a:pt x="61489" y="44451"/>
                    </a:lnTo>
                    <a:lnTo>
                      <a:pt x="54625" y="54625"/>
                    </a:lnTo>
                    <a:lnTo>
                      <a:pt x="44451" y="61489"/>
                    </a:lnTo>
                    <a:lnTo>
                      <a:pt x="32003" y="64008"/>
                    </a:lnTo>
                    <a:lnTo>
                      <a:pt x="19556" y="61489"/>
                    </a:lnTo>
                    <a:lnTo>
                      <a:pt x="9382" y="54625"/>
                    </a:lnTo>
                    <a:lnTo>
                      <a:pt x="2518" y="44451"/>
                    </a:lnTo>
                    <a:lnTo>
                      <a:pt x="0" y="32004"/>
                    </a:lnTo>
                    <a:lnTo>
                      <a:pt x="2518" y="19502"/>
                    </a:lnTo>
                    <a:lnTo>
                      <a:pt x="9382" y="9334"/>
                    </a:lnTo>
                    <a:lnTo>
                      <a:pt x="19556" y="2500"/>
                    </a:lnTo>
                    <a:lnTo>
                      <a:pt x="32003" y="0"/>
                    </a:lnTo>
                    <a:lnTo>
                      <a:pt x="44451" y="2500"/>
                    </a:lnTo>
                    <a:lnTo>
                      <a:pt x="54625" y="9334"/>
                    </a:lnTo>
                    <a:lnTo>
                      <a:pt x="61489" y="19502"/>
                    </a:lnTo>
                    <a:lnTo>
                      <a:pt x="64007" y="32004"/>
                    </a:lnTo>
                    <a:close/>
                  </a:path>
                </a:pathLst>
              </a:custGeom>
              <a:ln w="9144">
                <a:solidFill>
                  <a:srgbClr val="5B9BD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42" name="object 38"/>
              <p:cNvSpPr/>
              <p:nvPr/>
            </p:nvSpPr>
            <p:spPr>
              <a:xfrm>
                <a:off x="4912751" y="2757525"/>
                <a:ext cx="73141" cy="73142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43" name="object 39"/>
              <p:cNvSpPr/>
              <p:nvPr/>
            </p:nvSpPr>
            <p:spPr>
              <a:xfrm>
                <a:off x="5016368" y="2602098"/>
                <a:ext cx="73141" cy="7314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44" name="object 40"/>
              <p:cNvSpPr/>
              <p:nvPr/>
            </p:nvSpPr>
            <p:spPr>
              <a:xfrm>
                <a:off x="6090648" y="2286672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32003" y="0"/>
                    </a:moveTo>
                    <a:lnTo>
                      <a:pt x="19556" y="2500"/>
                    </a:lnTo>
                    <a:lnTo>
                      <a:pt x="9382" y="9334"/>
                    </a:lnTo>
                    <a:lnTo>
                      <a:pt x="2518" y="19502"/>
                    </a:lnTo>
                    <a:lnTo>
                      <a:pt x="0" y="32004"/>
                    </a:lnTo>
                    <a:lnTo>
                      <a:pt x="2518" y="44451"/>
                    </a:lnTo>
                    <a:lnTo>
                      <a:pt x="9382" y="54625"/>
                    </a:lnTo>
                    <a:lnTo>
                      <a:pt x="19556" y="61489"/>
                    </a:lnTo>
                    <a:lnTo>
                      <a:pt x="32003" y="64008"/>
                    </a:lnTo>
                    <a:lnTo>
                      <a:pt x="44451" y="61489"/>
                    </a:lnTo>
                    <a:lnTo>
                      <a:pt x="54625" y="54625"/>
                    </a:lnTo>
                    <a:lnTo>
                      <a:pt x="61489" y="44451"/>
                    </a:lnTo>
                    <a:lnTo>
                      <a:pt x="64007" y="32004"/>
                    </a:lnTo>
                    <a:lnTo>
                      <a:pt x="61489" y="19502"/>
                    </a:lnTo>
                    <a:lnTo>
                      <a:pt x="54625" y="9334"/>
                    </a:lnTo>
                    <a:lnTo>
                      <a:pt x="44451" y="2500"/>
                    </a:lnTo>
                    <a:lnTo>
                      <a:pt x="32003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45" name="object 41"/>
              <p:cNvSpPr/>
              <p:nvPr/>
            </p:nvSpPr>
            <p:spPr>
              <a:xfrm>
                <a:off x="6090648" y="2286672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64007" y="32004"/>
                    </a:moveTo>
                    <a:lnTo>
                      <a:pt x="61489" y="44451"/>
                    </a:lnTo>
                    <a:lnTo>
                      <a:pt x="54625" y="54625"/>
                    </a:lnTo>
                    <a:lnTo>
                      <a:pt x="44451" y="61489"/>
                    </a:lnTo>
                    <a:lnTo>
                      <a:pt x="32003" y="64008"/>
                    </a:lnTo>
                    <a:lnTo>
                      <a:pt x="19556" y="61489"/>
                    </a:lnTo>
                    <a:lnTo>
                      <a:pt x="9382" y="54625"/>
                    </a:lnTo>
                    <a:lnTo>
                      <a:pt x="2518" y="44451"/>
                    </a:lnTo>
                    <a:lnTo>
                      <a:pt x="0" y="32004"/>
                    </a:lnTo>
                    <a:lnTo>
                      <a:pt x="2518" y="19502"/>
                    </a:lnTo>
                    <a:lnTo>
                      <a:pt x="9382" y="9334"/>
                    </a:lnTo>
                    <a:lnTo>
                      <a:pt x="19556" y="2500"/>
                    </a:lnTo>
                    <a:lnTo>
                      <a:pt x="32003" y="0"/>
                    </a:lnTo>
                    <a:lnTo>
                      <a:pt x="44451" y="2500"/>
                    </a:lnTo>
                    <a:lnTo>
                      <a:pt x="54625" y="9334"/>
                    </a:lnTo>
                    <a:lnTo>
                      <a:pt x="61489" y="19502"/>
                    </a:lnTo>
                    <a:lnTo>
                      <a:pt x="64007" y="32004"/>
                    </a:lnTo>
                    <a:close/>
                  </a:path>
                </a:pathLst>
              </a:custGeom>
              <a:ln w="9144">
                <a:solidFill>
                  <a:srgbClr val="5B9BD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46" name="object 42"/>
              <p:cNvSpPr/>
              <p:nvPr/>
            </p:nvSpPr>
            <p:spPr>
              <a:xfrm>
                <a:off x="6212552" y="2314099"/>
                <a:ext cx="73142" cy="73142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47" name="object 43"/>
              <p:cNvSpPr/>
              <p:nvPr/>
            </p:nvSpPr>
            <p:spPr>
              <a:xfrm>
                <a:off x="5855983" y="2132767"/>
                <a:ext cx="73141" cy="7314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48" name="object 44"/>
              <p:cNvSpPr/>
              <p:nvPr/>
            </p:nvSpPr>
            <p:spPr>
              <a:xfrm>
                <a:off x="4681132" y="2884002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32003" y="0"/>
                    </a:moveTo>
                    <a:lnTo>
                      <a:pt x="19556" y="2500"/>
                    </a:lnTo>
                    <a:lnTo>
                      <a:pt x="9382" y="9334"/>
                    </a:lnTo>
                    <a:lnTo>
                      <a:pt x="2518" y="19502"/>
                    </a:lnTo>
                    <a:lnTo>
                      <a:pt x="0" y="32004"/>
                    </a:lnTo>
                    <a:lnTo>
                      <a:pt x="2518" y="44451"/>
                    </a:lnTo>
                    <a:lnTo>
                      <a:pt x="9382" y="54625"/>
                    </a:lnTo>
                    <a:lnTo>
                      <a:pt x="19556" y="61489"/>
                    </a:lnTo>
                    <a:lnTo>
                      <a:pt x="32003" y="64008"/>
                    </a:lnTo>
                    <a:lnTo>
                      <a:pt x="44451" y="61489"/>
                    </a:lnTo>
                    <a:lnTo>
                      <a:pt x="54625" y="54625"/>
                    </a:lnTo>
                    <a:lnTo>
                      <a:pt x="61489" y="44451"/>
                    </a:lnTo>
                    <a:lnTo>
                      <a:pt x="64007" y="32004"/>
                    </a:lnTo>
                    <a:lnTo>
                      <a:pt x="61489" y="19502"/>
                    </a:lnTo>
                    <a:lnTo>
                      <a:pt x="54625" y="9334"/>
                    </a:lnTo>
                    <a:lnTo>
                      <a:pt x="44451" y="2500"/>
                    </a:lnTo>
                    <a:lnTo>
                      <a:pt x="32003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49" name="object 45"/>
              <p:cNvSpPr/>
              <p:nvPr/>
            </p:nvSpPr>
            <p:spPr>
              <a:xfrm>
                <a:off x="4681132" y="2884002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64007" y="32004"/>
                    </a:moveTo>
                    <a:lnTo>
                      <a:pt x="61489" y="44451"/>
                    </a:lnTo>
                    <a:lnTo>
                      <a:pt x="54625" y="54625"/>
                    </a:lnTo>
                    <a:lnTo>
                      <a:pt x="44451" y="61489"/>
                    </a:lnTo>
                    <a:lnTo>
                      <a:pt x="32003" y="64008"/>
                    </a:lnTo>
                    <a:lnTo>
                      <a:pt x="19556" y="61489"/>
                    </a:lnTo>
                    <a:lnTo>
                      <a:pt x="9382" y="54625"/>
                    </a:lnTo>
                    <a:lnTo>
                      <a:pt x="2518" y="44451"/>
                    </a:lnTo>
                    <a:lnTo>
                      <a:pt x="0" y="32004"/>
                    </a:lnTo>
                    <a:lnTo>
                      <a:pt x="2518" y="19502"/>
                    </a:lnTo>
                    <a:lnTo>
                      <a:pt x="9382" y="9334"/>
                    </a:lnTo>
                    <a:lnTo>
                      <a:pt x="19556" y="2500"/>
                    </a:lnTo>
                    <a:lnTo>
                      <a:pt x="32003" y="0"/>
                    </a:lnTo>
                    <a:lnTo>
                      <a:pt x="44451" y="2500"/>
                    </a:lnTo>
                    <a:lnTo>
                      <a:pt x="54625" y="9334"/>
                    </a:lnTo>
                    <a:lnTo>
                      <a:pt x="61489" y="19502"/>
                    </a:lnTo>
                    <a:lnTo>
                      <a:pt x="64007" y="32004"/>
                    </a:lnTo>
                    <a:close/>
                  </a:path>
                </a:pathLst>
              </a:custGeom>
              <a:ln w="9144">
                <a:solidFill>
                  <a:srgbClr val="5B9BD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50" name="object 46"/>
              <p:cNvSpPr/>
              <p:nvPr/>
            </p:nvSpPr>
            <p:spPr>
              <a:xfrm>
                <a:off x="4728370" y="2973905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32003" y="0"/>
                    </a:moveTo>
                    <a:lnTo>
                      <a:pt x="19556" y="2500"/>
                    </a:lnTo>
                    <a:lnTo>
                      <a:pt x="9382" y="9334"/>
                    </a:lnTo>
                    <a:lnTo>
                      <a:pt x="2518" y="19502"/>
                    </a:lnTo>
                    <a:lnTo>
                      <a:pt x="0" y="32004"/>
                    </a:lnTo>
                    <a:lnTo>
                      <a:pt x="2518" y="44451"/>
                    </a:lnTo>
                    <a:lnTo>
                      <a:pt x="9382" y="54625"/>
                    </a:lnTo>
                    <a:lnTo>
                      <a:pt x="19556" y="61489"/>
                    </a:lnTo>
                    <a:lnTo>
                      <a:pt x="32003" y="64008"/>
                    </a:lnTo>
                    <a:lnTo>
                      <a:pt x="44451" y="61489"/>
                    </a:lnTo>
                    <a:lnTo>
                      <a:pt x="54625" y="54625"/>
                    </a:lnTo>
                    <a:lnTo>
                      <a:pt x="61489" y="44451"/>
                    </a:lnTo>
                    <a:lnTo>
                      <a:pt x="64007" y="32004"/>
                    </a:lnTo>
                    <a:lnTo>
                      <a:pt x="61489" y="19502"/>
                    </a:lnTo>
                    <a:lnTo>
                      <a:pt x="54625" y="9334"/>
                    </a:lnTo>
                    <a:lnTo>
                      <a:pt x="44451" y="2500"/>
                    </a:lnTo>
                    <a:lnTo>
                      <a:pt x="32003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51" name="object 47"/>
              <p:cNvSpPr/>
              <p:nvPr/>
            </p:nvSpPr>
            <p:spPr>
              <a:xfrm>
                <a:off x="4728370" y="2973905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64007" y="32004"/>
                    </a:moveTo>
                    <a:lnTo>
                      <a:pt x="61489" y="44451"/>
                    </a:lnTo>
                    <a:lnTo>
                      <a:pt x="54625" y="54625"/>
                    </a:lnTo>
                    <a:lnTo>
                      <a:pt x="44451" y="61489"/>
                    </a:lnTo>
                    <a:lnTo>
                      <a:pt x="32003" y="64008"/>
                    </a:lnTo>
                    <a:lnTo>
                      <a:pt x="19556" y="61489"/>
                    </a:lnTo>
                    <a:lnTo>
                      <a:pt x="9382" y="54625"/>
                    </a:lnTo>
                    <a:lnTo>
                      <a:pt x="2518" y="44451"/>
                    </a:lnTo>
                    <a:lnTo>
                      <a:pt x="0" y="32004"/>
                    </a:lnTo>
                    <a:lnTo>
                      <a:pt x="2518" y="19502"/>
                    </a:lnTo>
                    <a:lnTo>
                      <a:pt x="9382" y="9334"/>
                    </a:lnTo>
                    <a:lnTo>
                      <a:pt x="19556" y="2500"/>
                    </a:lnTo>
                    <a:lnTo>
                      <a:pt x="32003" y="0"/>
                    </a:lnTo>
                    <a:lnTo>
                      <a:pt x="44451" y="2500"/>
                    </a:lnTo>
                    <a:lnTo>
                      <a:pt x="54625" y="9334"/>
                    </a:lnTo>
                    <a:lnTo>
                      <a:pt x="61489" y="19502"/>
                    </a:lnTo>
                    <a:lnTo>
                      <a:pt x="64007" y="32004"/>
                    </a:lnTo>
                    <a:close/>
                  </a:path>
                </a:pathLst>
              </a:custGeom>
              <a:ln w="9144">
                <a:solidFill>
                  <a:srgbClr val="5B9BD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52" name="object 48"/>
              <p:cNvSpPr/>
              <p:nvPr/>
            </p:nvSpPr>
            <p:spPr>
              <a:xfrm>
                <a:off x="6110458" y="2335434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32003" y="0"/>
                    </a:moveTo>
                    <a:lnTo>
                      <a:pt x="19556" y="2500"/>
                    </a:lnTo>
                    <a:lnTo>
                      <a:pt x="9382" y="9334"/>
                    </a:lnTo>
                    <a:lnTo>
                      <a:pt x="2518" y="19502"/>
                    </a:lnTo>
                    <a:lnTo>
                      <a:pt x="0" y="32004"/>
                    </a:lnTo>
                    <a:lnTo>
                      <a:pt x="2518" y="44451"/>
                    </a:lnTo>
                    <a:lnTo>
                      <a:pt x="9382" y="54625"/>
                    </a:lnTo>
                    <a:lnTo>
                      <a:pt x="19556" y="61489"/>
                    </a:lnTo>
                    <a:lnTo>
                      <a:pt x="32003" y="64007"/>
                    </a:lnTo>
                    <a:lnTo>
                      <a:pt x="44451" y="61489"/>
                    </a:lnTo>
                    <a:lnTo>
                      <a:pt x="54625" y="54625"/>
                    </a:lnTo>
                    <a:lnTo>
                      <a:pt x="61489" y="44451"/>
                    </a:lnTo>
                    <a:lnTo>
                      <a:pt x="64008" y="32004"/>
                    </a:lnTo>
                    <a:lnTo>
                      <a:pt x="61489" y="19502"/>
                    </a:lnTo>
                    <a:lnTo>
                      <a:pt x="54625" y="9334"/>
                    </a:lnTo>
                    <a:lnTo>
                      <a:pt x="44451" y="2500"/>
                    </a:lnTo>
                    <a:lnTo>
                      <a:pt x="32003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53" name="object 49"/>
              <p:cNvSpPr/>
              <p:nvPr/>
            </p:nvSpPr>
            <p:spPr>
              <a:xfrm>
                <a:off x="6110458" y="2335434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64008" y="32004"/>
                    </a:moveTo>
                    <a:lnTo>
                      <a:pt x="61489" y="44451"/>
                    </a:lnTo>
                    <a:lnTo>
                      <a:pt x="54625" y="54625"/>
                    </a:lnTo>
                    <a:lnTo>
                      <a:pt x="44451" y="61489"/>
                    </a:lnTo>
                    <a:lnTo>
                      <a:pt x="32003" y="64007"/>
                    </a:lnTo>
                    <a:lnTo>
                      <a:pt x="19556" y="61489"/>
                    </a:lnTo>
                    <a:lnTo>
                      <a:pt x="9382" y="54625"/>
                    </a:lnTo>
                    <a:lnTo>
                      <a:pt x="2518" y="44451"/>
                    </a:lnTo>
                    <a:lnTo>
                      <a:pt x="0" y="32004"/>
                    </a:lnTo>
                    <a:lnTo>
                      <a:pt x="2518" y="19502"/>
                    </a:lnTo>
                    <a:lnTo>
                      <a:pt x="9382" y="9334"/>
                    </a:lnTo>
                    <a:lnTo>
                      <a:pt x="19556" y="2500"/>
                    </a:lnTo>
                    <a:lnTo>
                      <a:pt x="32003" y="0"/>
                    </a:lnTo>
                    <a:lnTo>
                      <a:pt x="44451" y="2500"/>
                    </a:lnTo>
                    <a:lnTo>
                      <a:pt x="54625" y="9334"/>
                    </a:lnTo>
                    <a:lnTo>
                      <a:pt x="61489" y="19502"/>
                    </a:lnTo>
                    <a:lnTo>
                      <a:pt x="64008" y="32004"/>
                    </a:lnTo>
                    <a:close/>
                  </a:path>
                </a:pathLst>
              </a:custGeom>
              <a:ln w="9144">
                <a:solidFill>
                  <a:srgbClr val="5B9BD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54" name="object 50"/>
              <p:cNvSpPr/>
              <p:nvPr/>
            </p:nvSpPr>
            <p:spPr>
              <a:xfrm>
                <a:off x="6110458" y="2231814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32003" y="0"/>
                    </a:moveTo>
                    <a:lnTo>
                      <a:pt x="19556" y="2500"/>
                    </a:lnTo>
                    <a:lnTo>
                      <a:pt x="9382" y="9334"/>
                    </a:lnTo>
                    <a:lnTo>
                      <a:pt x="2518" y="19502"/>
                    </a:lnTo>
                    <a:lnTo>
                      <a:pt x="0" y="32003"/>
                    </a:lnTo>
                    <a:lnTo>
                      <a:pt x="2518" y="44451"/>
                    </a:lnTo>
                    <a:lnTo>
                      <a:pt x="9382" y="54625"/>
                    </a:lnTo>
                    <a:lnTo>
                      <a:pt x="19556" y="61489"/>
                    </a:lnTo>
                    <a:lnTo>
                      <a:pt x="32003" y="64007"/>
                    </a:lnTo>
                    <a:lnTo>
                      <a:pt x="44451" y="61489"/>
                    </a:lnTo>
                    <a:lnTo>
                      <a:pt x="54625" y="54625"/>
                    </a:lnTo>
                    <a:lnTo>
                      <a:pt x="61489" y="44451"/>
                    </a:lnTo>
                    <a:lnTo>
                      <a:pt x="64008" y="32003"/>
                    </a:lnTo>
                    <a:lnTo>
                      <a:pt x="61489" y="19502"/>
                    </a:lnTo>
                    <a:lnTo>
                      <a:pt x="54625" y="9334"/>
                    </a:lnTo>
                    <a:lnTo>
                      <a:pt x="44451" y="2500"/>
                    </a:lnTo>
                    <a:lnTo>
                      <a:pt x="32003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55" name="object 51"/>
              <p:cNvSpPr/>
              <p:nvPr/>
            </p:nvSpPr>
            <p:spPr>
              <a:xfrm>
                <a:off x="6110458" y="2231814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64008" y="32003"/>
                    </a:moveTo>
                    <a:lnTo>
                      <a:pt x="61489" y="44451"/>
                    </a:lnTo>
                    <a:lnTo>
                      <a:pt x="54625" y="54625"/>
                    </a:lnTo>
                    <a:lnTo>
                      <a:pt x="44451" y="61489"/>
                    </a:lnTo>
                    <a:lnTo>
                      <a:pt x="32003" y="64007"/>
                    </a:lnTo>
                    <a:lnTo>
                      <a:pt x="19556" y="61489"/>
                    </a:lnTo>
                    <a:lnTo>
                      <a:pt x="9382" y="54625"/>
                    </a:lnTo>
                    <a:lnTo>
                      <a:pt x="2518" y="44451"/>
                    </a:lnTo>
                    <a:lnTo>
                      <a:pt x="0" y="32003"/>
                    </a:lnTo>
                    <a:lnTo>
                      <a:pt x="2518" y="19502"/>
                    </a:lnTo>
                    <a:lnTo>
                      <a:pt x="9382" y="9334"/>
                    </a:lnTo>
                    <a:lnTo>
                      <a:pt x="19556" y="2500"/>
                    </a:lnTo>
                    <a:lnTo>
                      <a:pt x="32003" y="0"/>
                    </a:lnTo>
                    <a:lnTo>
                      <a:pt x="44451" y="2500"/>
                    </a:lnTo>
                    <a:lnTo>
                      <a:pt x="54625" y="9334"/>
                    </a:lnTo>
                    <a:lnTo>
                      <a:pt x="61489" y="19502"/>
                    </a:lnTo>
                    <a:lnTo>
                      <a:pt x="64008" y="32003"/>
                    </a:lnTo>
                    <a:close/>
                  </a:path>
                </a:pathLst>
              </a:custGeom>
              <a:ln w="9144">
                <a:solidFill>
                  <a:srgbClr val="5B9BD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56" name="object 52"/>
              <p:cNvSpPr/>
              <p:nvPr/>
            </p:nvSpPr>
            <p:spPr>
              <a:xfrm>
                <a:off x="6183600" y="2202862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32003" y="0"/>
                    </a:moveTo>
                    <a:lnTo>
                      <a:pt x="19556" y="2500"/>
                    </a:lnTo>
                    <a:lnTo>
                      <a:pt x="9382" y="9334"/>
                    </a:lnTo>
                    <a:lnTo>
                      <a:pt x="2518" y="19502"/>
                    </a:lnTo>
                    <a:lnTo>
                      <a:pt x="0" y="32004"/>
                    </a:lnTo>
                    <a:lnTo>
                      <a:pt x="2518" y="44451"/>
                    </a:lnTo>
                    <a:lnTo>
                      <a:pt x="9382" y="54625"/>
                    </a:lnTo>
                    <a:lnTo>
                      <a:pt x="19556" y="61489"/>
                    </a:lnTo>
                    <a:lnTo>
                      <a:pt x="32003" y="64007"/>
                    </a:lnTo>
                    <a:lnTo>
                      <a:pt x="44451" y="61489"/>
                    </a:lnTo>
                    <a:lnTo>
                      <a:pt x="54625" y="54625"/>
                    </a:lnTo>
                    <a:lnTo>
                      <a:pt x="61489" y="44451"/>
                    </a:lnTo>
                    <a:lnTo>
                      <a:pt x="64008" y="32004"/>
                    </a:lnTo>
                    <a:lnTo>
                      <a:pt x="61489" y="19502"/>
                    </a:lnTo>
                    <a:lnTo>
                      <a:pt x="54625" y="9334"/>
                    </a:lnTo>
                    <a:lnTo>
                      <a:pt x="44451" y="2500"/>
                    </a:lnTo>
                    <a:lnTo>
                      <a:pt x="32003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57" name="object 53"/>
              <p:cNvSpPr/>
              <p:nvPr/>
            </p:nvSpPr>
            <p:spPr>
              <a:xfrm>
                <a:off x="6183600" y="2202862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64008" y="32004"/>
                    </a:moveTo>
                    <a:lnTo>
                      <a:pt x="61489" y="44451"/>
                    </a:lnTo>
                    <a:lnTo>
                      <a:pt x="54625" y="54625"/>
                    </a:lnTo>
                    <a:lnTo>
                      <a:pt x="44451" y="61489"/>
                    </a:lnTo>
                    <a:lnTo>
                      <a:pt x="32003" y="64007"/>
                    </a:lnTo>
                    <a:lnTo>
                      <a:pt x="19556" y="61489"/>
                    </a:lnTo>
                    <a:lnTo>
                      <a:pt x="9382" y="54625"/>
                    </a:lnTo>
                    <a:lnTo>
                      <a:pt x="2518" y="44451"/>
                    </a:lnTo>
                    <a:lnTo>
                      <a:pt x="0" y="32004"/>
                    </a:lnTo>
                    <a:lnTo>
                      <a:pt x="2518" y="19502"/>
                    </a:lnTo>
                    <a:lnTo>
                      <a:pt x="9382" y="9334"/>
                    </a:lnTo>
                    <a:lnTo>
                      <a:pt x="19556" y="2500"/>
                    </a:lnTo>
                    <a:lnTo>
                      <a:pt x="32003" y="0"/>
                    </a:lnTo>
                    <a:lnTo>
                      <a:pt x="44451" y="2500"/>
                    </a:lnTo>
                    <a:lnTo>
                      <a:pt x="54625" y="9334"/>
                    </a:lnTo>
                    <a:lnTo>
                      <a:pt x="61489" y="19502"/>
                    </a:lnTo>
                    <a:lnTo>
                      <a:pt x="64008" y="32004"/>
                    </a:lnTo>
                    <a:close/>
                  </a:path>
                </a:pathLst>
              </a:custGeom>
              <a:ln w="9144">
                <a:solidFill>
                  <a:srgbClr val="5B9BD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58" name="object 54"/>
              <p:cNvSpPr/>
              <p:nvPr/>
            </p:nvSpPr>
            <p:spPr>
              <a:xfrm>
                <a:off x="4486085" y="2909906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32003" y="0"/>
                    </a:moveTo>
                    <a:lnTo>
                      <a:pt x="19556" y="2500"/>
                    </a:lnTo>
                    <a:lnTo>
                      <a:pt x="9382" y="9334"/>
                    </a:lnTo>
                    <a:lnTo>
                      <a:pt x="2518" y="19502"/>
                    </a:lnTo>
                    <a:lnTo>
                      <a:pt x="0" y="32003"/>
                    </a:lnTo>
                    <a:lnTo>
                      <a:pt x="2518" y="44451"/>
                    </a:lnTo>
                    <a:lnTo>
                      <a:pt x="9382" y="54625"/>
                    </a:lnTo>
                    <a:lnTo>
                      <a:pt x="19556" y="61489"/>
                    </a:lnTo>
                    <a:lnTo>
                      <a:pt x="32003" y="64007"/>
                    </a:lnTo>
                    <a:lnTo>
                      <a:pt x="44451" y="61489"/>
                    </a:lnTo>
                    <a:lnTo>
                      <a:pt x="54625" y="54625"/>
                    </a:lnTo>
                    <a:lnTo>
                      <a:pt x="61489" y="44451"/>
                    </a:lnTo>
                    <a:lnTo>
                      <a:pt x="64007" y="32003"/>
                    </a:lnTo>
                    <a:lnTo>
                      <a:pt x="61489" y="19502"/>
                    </a:lnTo>
                    <a:lnTo>
                      <a:pt x="54625" y="9334"/>
                    </a:lnTo>
                    <a:lnTo>
                      <a:pt x="44451" y="2500"/>
                    </a:lnTo>
                    <a:lnTo>
                      <a:pt x="32003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59" name="object 55"/>
              <p:cNvSpPr/>
              <p:nvPr/>
            </p:nvSpPr>
            <p:spPr>
              <a:xfrm>
                <a:off x="4486085" y="2909906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64007" y="32003"/>
                    </a:moveTo>
                    <a:lnTo>
                      <a:pt x="61489" y="44451"/>
                    </a:lnTo>
                    <a:lnTo>
                      <a:pt x="54625" y="54625"/>
                    </a:lnTo>
                    <a:lnTo>
                      <a:pt x="44451" y="61489"/>
                    </a:lnTo>
                    <a:lnTo>
                      <a:pt x="32003" y="64007"/>
                    </a:lnTo>
                    <a:lnTo>
                      <a:pt x="19556" y="61489"/>
                    </a:lnTo>
                    <a:lnTo>
                      <a:pt x="9382" y="54625"/>
                    </a:lnTo>
                    <a:lnTo>
                      <a:pt x="2518" y="44451"/>
                    </a:lnTo>
                    <a:lnTo>
                      <a:pt x="0" y="32003"/>
                    </a:lnTo>
                    <a:lnTo>
                      <a:pt x="2518" y="19502"/>
                    </a:lnTo>
                    <a:lnTo>
                      <a:pt x="9382" y="9334"/>
                    </a:lnTo>
                    <a:lnTo>
                      <a:pt x="19556" y="2500"/>
                    </a:lnTo>
                    <a:lnTo>
                      <a:pt x="32003" y="0"/>
                    </a:lnTo>
                    <a:lnTo>
                      <a:pt x="44451" y="2500"/>
                    </a:lnTo>
                    <a:lnTo>
                      <a:pt x="54625" y="9334"/>
                    </a:lnTo>
                    <a:lnTo>
                      <a:pt x="61489" y="19502"/>
                    </a:lnTo>
                    <a:lnTo>
                      <a:pt x="64007" y="32003"/>
                    </a:lnTo>
                    <a:close/>
                  </a:path>
                </a:pathLst>
              </a:custGeom>
              <a:ln w="9144">
                <a:solidFill>
                  <a:srgbClr val="5B9BD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60" name="object 56"/>
              <p:cNvSpPr/>
              <p:nvPr/>
            </p:nvSpPr>
            <p:spPr>
              <a:xfrm>
                <a:off x="4671990" y="2772764"/>
                <a:ext cx="73141" cy="7314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61" name="object 57"/>
              <p:cNvSpPr/>
              <p:nvPr/>
            </p:nvSpPr>
            <p:spPr>
              <a:xfrm>
                <a:off x="4993512" y="2954097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32003" y="0"/>
                    </a:moveTo>
                    <a:lnTo>
                      <a:pt x="19556" y="2500"/>
                    </a:lnTo>
                    <a:lnTo>
                      <a:pt x="9382" y="9334"/>
                    </a:lnTo>
                    <a:lnTo>
                      <a:pt x="2518" y="19502"/>
                    </a:lnTo>
                    <a:lnTo>
                      <a:pt x="0" y="32003"/>
                    </a:lnTo>
                    <a:lnTo>
                      <a:pt x="2518" y="44451"/>
                    </a:lnTo>
                    <a:lnTo>
                      <a:pt x="9382" y="54625"/>
                    </a:lnTo>
                    <a:lnTo>
                      <a:pt x="19556" y="61489"/>
                    </a:lnTo>
                    <a:lnTo>
                      <a:pt x="32003" y="64007"/>
                    </a:lnTo>
                    <a:lnTo>
                      <a:pt x="44451" y="61489"/>
                    </a:lnTo>
                    <a:lnTo>
                      <a:pt x="54625" y="54625"/>
                    </a:lnTo>
                    <a:lnTo>
                      <a:pt x="61489" y="44451"/>
                    </a:lnTo>
                    <a:lnTo>
                      <a:pt x="64007" y="32003"/>
                    </a:lnTo>
                    <a:lnTo>
                      <a:pt x="61489" y="19502"/>
                    </a:lnTo>
                    <a:lnTo>
                      <a:pt x="54625" y="9334"/>
                    </a:lnTo>
                    <a:lnTo>
                      <a:pt x="44451" y="2500"/>
                    </a:lnTo>
                    <a:lnTo>
                      <a:pt x="32003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62" name="object 58"/>
              <p:cNvSpPr/>
              <p:nvPr/>
            </p:nvSpPr>
            <p:spPr>
              <a:xfrm>
                <a:off x="4993512" y="2954097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64007" y="32003"/>
                    </a:moveTo>
                    <a:lnTo>
                      <a:pt x="61489" y="44451"/>
                    </a:lnTo>
                    <a:lnTo>
                      <a:pt x="54625" y="54625"/>
                    </a:lnTo>
                    <a:lnTo>
                      <a:pt x="44451" y="61489"/>
                    </a:lnTo>
                    <a:lnTo>
                      <a:pt x="32003" y="64007"/>
                    </a:lnTo>
                    <a:lnTo>
                      <a:pt x="19556" y="61489"/>
                    </a:lnTo>
                    <a:lnTo>
                      <a:pt x="9382" y="54625"/>
                    </a:lnTo>
                    <a:lnTo>
                      <a:pt x="2518" y="44451"/>
                    </a:lnTo>
                    <a:lnTo>
                      <a:pt x="0" y="32003"/>
                    </a:lnTo>
                    <a:lnTo>
                      <a:pt x="2518" y="19502"/>
                    </a:lnTo>
                    <a:lnTo>
                      <a:pt x="9382" y="9334"/>
                    </a:lnTo>
                    <a:lnTo>
                      <a:pt x="19556" y="2500"/>
                    </a:lnTo>
                    <a:lnTo>
                      <a:pt x="32003" y="0"/>
                    </a:lnTo>
                    <a:lnTo>
                      <a:pt x="44451" y="2500"/>
                    </a:lnTo>
                    <a:lnTo>
                      <a:pt x="54625" y="9334"/>
                    </a:lnTo>
                    <a:lnTo>
                      <a:pt x="61489" y="19502"/>
                    </a:lnTo>
                    <a:lnTo>
                      <a:pt x="64007" y="32003"/>
                    </a:lnTo>
                    <a:close/>
                  </a:path>
                </a:pathLst>
              </a:custGeom>
              <a:ln w="9144">
                <a:solidFill>
                  <a:srgbClr val="5B9BD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63" name="object 59"/>
              <p:cNvSpPr/>
              <p:nvPr/>
            </p:nvSpPr>
            <p:spPr>
              <a:xfrm>
                <a:off x="2697142" y="3464571"/>
                <a:ext cx="73142" cy="73141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64" name="object 60"/>
              <p:cNvSpPr/>
              <p:nvPr/>
            </p:nvSpPr>
            <p:spPr>
              <a:xfrm>
                <a:off x="5052940" y="3016573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32003" y="0"/>
                    </a:moveTo>
                    <a:lnTo>
                      <a:pt x="19556" y="2500"/>
                    </a:lnTo>
                    <a:lnTo>
                      <a:pt x="9382" y="9334"/>
                    </a:lnTo>
                    <a:lnTo>
                      <a:pt x="2518" y="19502"/>
                    </a:lnTo>
                    <a:lnTo>
                      <a:pt x="0" y="32004"/>
                    </a:lnTo>
                    <a:lnTo>
                      <a:pt x="2518" y="44451"/>
                    </a:lnTo>
                    <a:lnTo>
                      <a:pt x="9382" y="54625"/>
                    </a:lnTo>
                    <a:lnTo>
                      <a:pt x="19556" y="61489"/>
                    </a:lnTo>
                    <a:lnTo>
                      <a:pt x="32003" y="64008"/>
                    </a:lnTo>
                    <a:lnTo>
                      <a:pt x="44451" y="61489"/>
                    </a:lnTo>
                    <a:lnTo>
                      <a:pt x="54625" y="54625"/>
                    </a:lnTo>
                    <a:lnTo>
                      <a:pt x="61489" y="44451"/>
                    </a:lnTo>
                    <a:lnTo>
                      <a:pt x="64007" y="32004"/>
                    </a:lnTo>
                    <a:lnTo>
                      <a:pt x="61489" y="19502"/>
                    </a:lnTo>
                    <a:lnTo>
                      <a:pt x="54625" y="9334"/>
                    </a:lnTo>
                    <a:lnTo>
                      <a:pt x="44451" y="2500"/>
                    </a:lnTo>
                    <a:lnTo>
                      <a:pt x="32003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65" name="object 61"/>
              <p:cNvSpPr/>
              <p:nvPr/>
            </p:nvSpPr>
            <p:spPr>
              <a:xfrm>
                <a:off x="5052940" y="3016573"/>
                <a:ext cx="64127" cy="64127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64135">
                    <a:moveTo>
                      <a:pt x="64007" y="32004"/>
                    </a:moveTo>
                    <a:lnTo>
                      <a:pt x="61489" y="44451"/>
                    </a:lnTo>
                    <a:lnTo>
                      <a:pt x="54625" y="54625"/>
                    </a:lnTo>
                    <a:lnTo>
                      <a:pt x="44451" y="61489"/>
                    </a:lnTo>
                    <a:lnTo>
                      <a:pt x="32003" y="64008"/>
                    </a:lnTo>
                    <a:lnTo>
                      <a:pt x="19556" y="61489"/>
                    </a:lnTo>
                    <a:lnTo>
                      <a:pt x="9382" y="54625"/>
                    </a:lnTo>
                    <a:lnTo>
                      <a:pt x="2518" y="44451"/>
                    </a:lnTo>
                    <a:lnTo>
                      <a:pt x="0" y="32004"/>
                    </a:lnTo>
                    <a:lnTo>
                      <a:pt x="2518" y="19502"/>
                    </a:lnTo>
                    <a:lnTo>
                      <a:pt x="9382" y="9334"/>
                    </a:lnTo>
                    <a:lnTo>
                      <a:pt x="19556" y="2500"/>
                    </a:lnTo>
                    <a:lnTo>
                      <a:pt x="32003" y="0"/>
                    </a:lnTo>
                    <a:lnTo>
                      <a:pt x="44451" y="2500"/>
                    </a:lnTo>
                    <a:lnTo>
                      <a:pt x="54625" y="9334"/>
                    </a:lnTo>
                    <a:lnTo>
                      <a:pt x="61489" y="19502"/>
                    </a:lnTo>
                    <a:lnTo>
                      <a:pt x="64007" y="32004"/>
                    </a:lnTo>
                    <a:close/>
                  </a:path>
                </a:pathLst>
              </a:custGeom>
              <a:ln w="9144">
                <a:solidFill>
                  <a:srgbClr val="5B9BD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66" name="object 62"/>
              <p:cNvSpPr/>
              <p:nvPr/>
            </p:nvSpPr>
            <p:spPr>
              <a:xfrm>
                <a:off x="6345124" y="2702669"/>
                <a:ext cx="73141" cy="7314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67" name="object 63"/>
              <p:cNvSpPr/>
              <p:nvPr/>
            </p:nvSpPr>
            <p:spPr>
              <a:xfrm>
                <a:off x="6567599" y="2073339"/>
                <a:ext cx="361141" cy="74361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68" name="object 64"/>
              <p:cNvSpPr/>
              <p:nvPr/>
            </p:nvSpPr>
            <p:spPr>
              <a:xfrm>
                <a:off x="4984369" y="3275618"/>
                <a:ext cx="73141" cy="7314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69" name="object 65"/>
              <p:cNvSpPr/>
              <p:nvPr/>
            </p:nvSpPr>
            <p:spPr>
              <a:xfrm>
                <a:off x="4321516" y="3342665"/>
                <a:ext cx="73141" cy="73142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70" name="object 66"/>
              <p:cNvSpPr/>
              <p:nvPr/>
            </p:nvSpPr>
            <p:spPr>
              <a:xfrm>
                <a:off x="3766851" y="3944516"/>
                <a:ext cx="73142" cy="73142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71" name="object 67"/>
              <p:cNvSpPr txBox="1"/>
              <p:nvPr/>
            </p:nvSpPr>
            <p:spPr>
              <a:xfrm>
                <a:off x="847626" y="1823053"/>
                <a:ext cx="495236" cy="3008514"/>
              </a:xfrm>
              <a:prstGeom prst="rect">
                <a:avLst/>
              </a:prstGeom>
            </p:spPr>
            <p:txBody>
              <a:bodyPr vert="horz" wrap="square" lIns="0" tIns="12698" rIns="0" bIns="0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sz="9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5500</a:t>
                </a: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Times New Roman"/>
                </a:endParaRPr>
              </a:p>
              <a:p>
                <a:pPr>
                  <a:spcBef>
                    <a:spcPts val="655"/>
                  </a:spcBef>
                </a:pPr>
                <a:r>
                  <a:rPr sz="9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5000</a:t>
                </a: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Times New Roman"/>
                </a:endParaRPr>
              </a:p>
              <a:p>
                <a:pPr>
                  <a:spcBef>
                    <a:spcPts val="655"/>
                  </a:spcBef>
                </a:pPr>
                <a:r>
                  <a:rPr sz="9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4500</a:t>
                </a: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Times New Roman"/>
                </a:endParaRPr>
              </a:p>
              <a:p>
                <a:pPr>
                  <a:spcBef>
                    <a:spcPts val="660"/>
                  </a:spcBef>
                </a:pPr>
                <a:r>
                  <a:rPr sz="9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4000</a:t>
                </a: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Times New Roman"/>
                </a:endParaRPr>
              </a:p>
              <a:p>
                <a:pPr>
                  <a:spcBef>
                    <a:spcPts val="655"/>
                  </a:spcBef>
                </a:pPr>
                <a:r>
                  <a:rPr sz="9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3500</a:t>
                </a: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Times New Roman"/>
                </a:endParaRPr>
              </a:p>
              <a:p>
                <a:pPr>
                  <a:spcBef>
                    <a:spcPts val="655"/>
                  </a:spcBef>
                </a:pPr>
                <a:r>
                  <a:rPr sz="9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3000</a:t>
                </a: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Times New Roman"/>
                </a:endParaRPr>
              </a:p>
              <a:p>
                <a:pPr>
                  <a:spcBef>
                    <a:spcPts val="655"/>
                  </a:spcBef>
                </a:pPr>
                <a:r>
                  <a:rPr sz="9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2500</a:t>
                </a: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Times New Roman"/>
                </a:endParaRPr>
              </a:p>
              <a:p>
                <a:pPr>
                  <a:spcBef>
                    <a:spcPts val="660"/>
                  </a:spcBef>
                </a:pPr>
                <a:r>
                  <a:rPr sz="9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2000</a:t>
                </a: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</a:endParaRPr>
              </a:p>
              <a:p>
                <a:pPr marL="192386">
                  <a:spcBef>
                    <a:spcPts val="90"/>
                  </a:spcBef>
                </a:pPr>
                <a:r>
                  <a:rPr sz="9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70000</a:t>
                </a: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</a:endParaRPr>
              </a:p>
            </p:txBody>
          </p:sp>
          <p:sp>
            <p:nvSpPr>
              <p:cNvPr id="72" name="object 68"/>
              <p:cNvSpPr txBox="1"/>
              <p:nvPr/>
            </p:nvSpPr>
            <p:spPr>
              <a:xfrm>
                <a:off x="1723559" y="4435206"/>
                <a:ext cx="302221" cy="289821"/>
              </a:xfrm>
              <a:prstGeom prst="rect">
                <a:avLst/>
              </a:prstGeom>
            </p:spPr>
            <p:txBody>
              <a:bodyPr vert="horz" wrap="square" lIns="0" tIns="12698" rIns="0" bIns="0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sz="9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80000</a:t>
                </a: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</a:endParaRPr>
              </a:p>
            </p:txBody>
          </p:sp>
          <p:sp>
            <p:nvSpPr>
              <p:cNvPr id="73" name="object 69"/>
              <p:cNvSpPr txBox="1"/>
              <p:nvPr/>
            </p:nvSpPr>
            <p:spPr>
              <a:xfrm>
                <a:off x="2406476" y="4435206"/>
                <a:ext cx="302221" cy="289821"/>
              </a:xfrm>
              <a:prstGeom prst="rect">
                <a:avLst/>
              </a:prstGeom>
            </p:spPr>
            <p:txBody>
              <a:bodyPr vert="horz" wrap="square" lIns="0" tIns="12698" rIns="0" bIns="0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sz="9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90000</a:t>
                </a: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</a:endParaRPr>
              </a:p>
            </p:txBody>
          </p:sp>
          <p:sp>
            <p:nvSpPr>
              <p:cNvPr id="74" name="object 70"/>
              <p:cNvSpPr txBox="1"/>
              <p:nvPr/>
            </p:nvSpPr>
            <p:spPr>
              <a:xfrm>
                <a:off x="5792364" y="4435206"/>
                <a:ext cx="360633" cy="289821"/>
              </a:xfrm>
              <a:prstGeom prst="rect">
                <a:avLst/>
              </a:prstGeom>
            </p:spPr>
            <p:txBody>
              <a:bodyPr vert="horz" wrap="square" lIns="0" tIns="12698" rIns="0" bIns="0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sz="9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140000</a:t>
                </a: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</a:endParaRPr>
              </a:p>
            </p:txBody>
          </p:sp>
          <p:sp>
            <p:nvSpPr>
              <p:cNvPr id="75" name="object 71"/>
              <p:cNvSpPr txBox="1"/>
              <p:nvPr/>
            </p:nvSpPr>
            <p:spPr>
              <a:xfrm>
                <a:off x="6475409" y="4435206"/>
                <a:ext cx="360633" cy="289821"/>
              </a:xfrm>
              <a:prstGeom prst="rect">
                <a:avLst/>
              </a:prstGeom>
            </p:spPr>
            <p:txBody>
              <a:bodyPr vert="horz" wrap="square" lIns="0" tIns="12698" rIns="0" bIns="0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sz="9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150000</a:t>
                </a: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</a:endParaRPr>
              </a:p>
            </p:txBody>
          </p:sp>
          <p:sp>
            <p:nvSpPr>
              <p:cNvPr id="76" name="object 72"/>
              <p:cNvSpPr txBox="1"/>
              <p:nvPr/>
            </p:nvSpPr>
            <p:spPr>
              <a:xfrm>
                <a:off x="7158325" y="4435206"/>
                <a:ext cx="360633" cy="289821"/>
              </a:xfrm>
              <a:prstGeom prst="rect">
                <a:avLst/>
              </a:prstGeom>
            </p:spPr>
            <p:txBody>
              <a:bodyPr vert="horz" wrap="square" lIns="0" tIns="12698" rIns="0" bIns="0" rtlCol="0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sz="9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160000</a:t>
                </a: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</a:endParaRPr>
              </a:p>
            </p:txBody>
          </p:sp>
          <p:sp>
            <p:nvSpPr>
              <p:cNvPr id="77" name="object 73"/>
              <p:cNvSpPr txBox="1"/>
              <p:nvPr/>
            </p:nvSpPr>
            <p:spPr>
              <a:xfrm>
                <a:off x="653977" y="2299862"/>
                <a:ext cx="348010" cy="1701578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2699">
                  <a:lnSpc>
                    <a:spcPts val="1150"/>
                  </a:lnSpc>
                </a:pPr>
                <a:r>
                  <a:rPr sz="1100" spc="-75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Consumo </a:t>
                </a:r>
                <a:r>
                  <a:rPr sz="11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de </a:t>
                </a:r>
                <a:r>
                  <a:rPr sz="1100" spc="-10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gas</a:t>
                </a:r>
                <a:r>
                  <a:rPr sz="1100" spc="-11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 </a:t>
                </a:r>
                <a:r>
                  <a:rPr sz="11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MMBTU/Día</a:t>
                </a:r>
                <a:endParaRPr sz="1100"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</a:endParaRPr>
              </a:p>
            </p:txBody>
          </p:sp>
          <p:sp>
            <p:nvSpPr>
              <p:cNvPr id="78" name="object 74"/>
              <p:cNvSpPr txBox="1"/>
              <p:nvPr/>
            </p:nvSpPr>
            <p:spPr>
              <a:xfrm>
                <a:off x="3060570" y="4405949"/>
                <a:ext cx="2409511" cy="542451"/>
              </a:xfrm>
              <a:prstGeom prst="rect">
                <a:avLst/>
              </a:prstGeom>
            </p:spPr>
            <p:txBody>
              <a:bodyPr vert="horz" wrap="square" lIns="0" tIns="41905" rIns="0" bIns="0" rtlCol="0">
                <a:spAutoFit/>
              </a:bodyPr>
              <a:lstStyle/>
              <a:p>
                <a:pPr marR="5079" algn="ctr">
                  <a:spcBef>
                    <a:spcPts val="330"/>
                  </a:spcBef>
                  <a:tabLst>
                    <a:tab pos="682557" algn="l"/>
                    <a:tab pos="1365748" algn="l"/>
                    <a:tab pos="2048305" algn="l"/>
                  </a:tabLst>
                </a:pPr>
                <a:r>
                  <a:rPr sz="9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10000</a:t>
                </a:r>
                <a:r>
                  <a:rPr sz="900" spc="-45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0</a:t>
                </a:r>
                <a:r>
                  <a:rPr sz="90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	</a:t>
                </a:r>
                <a:r>
                  <a:rPr sz="9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11000</a:t>
                </a:r>
                <a:r>
                  <a:rPr sz="900" spc="-45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0</a:t>
                </a:r>
                <a:r>
                  <a:rPr sz="90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	</a:t>
                </a:r>
                <a:r>
                  <a:rPr sz="9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12000</a:t>
                </a:r>
                <a:r>
                  <a:rPr sz="900" spc="-45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0</a:t>
                </a:r>
                <a:r>
                  <a:rPr sz="90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	</a:t>
                </a:r>
                <a:r>
                  <a:rPr sz="9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130000</a:t>
                </a:r>
                <a:endParaRPr sz="900"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</a:endParaRPr>
              </a:p>
              <a:p>
                <a:pPr marR="7619" algn="ctr">
                  <a:spcBef>
                    <a:spcPts val="305"/>
                  </a:spcBef>
                </a:pPr>
                <a:r>
                  <a:rPr sz="12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Barriles </a:t>
                </a:r>
                <a:r>
                  <a:rPr sz="1200" spc="-55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de </a:t>
                </a:r>
                <a:r>
                  <a:rPr sz="1200" spc="-25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petróleo/día</a:t>
                </a:r>
                <a:r>
                  <a:rPr sz="1200" spc="-13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 </a:t>
                </a:r>
                <a:r>
                  <a:rPr sz="1200" spc="-11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(BPD)</a:t>
                </a:r>
                <a:endParaRPr sz="1200"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</a:endParaRPr>
              </a:p>
            </p:txBody>
          </p:sp>
          <p:sp>
            <p:nvSpPr>
              <p:cNvPr id="79" name="object 75"/>
              <p:cNvSpPr txBox="1"/>
              <p:nvPr/>
            </p:nvSpPr>
            <p:spPr>
              <a:xfrm>
                <a:off x="1423750" y="1489341"/>
                <a:ext cx="4931659" cy="258402"/>
              </a:xfrm>
              <a:prstGeom prst="rect">
                <a:avLst/>
              </a:prstGeom>
            </p:spPr>
            <p:txBody>
              <a:bodyPr vert="horz" wrap="square" lIns="0" tIns="12063" rIns="0" bIns="0" rtlCol="0">
                <a:spAutoFit/>
              </a:bodyPr>
              <a:lstStyle/>
              <a:p>
                <a:pPr>
                  <a:spcBef>
                    <a:spcPts val="95"/>
                  </a:spcBef>
                </a:pPr>
                <a:r>
                  <a:rPr sz="1600" spc="-95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Relación </a:t>
                </a:r>
                <a:r>
                  <a:rPr sz="1600" spc="-9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consumo </a:t>
                </a:r>
                <a:r>
                  <a:rPr sz="1600" spc="-8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de </a:t>
                </a:r>
                <a:r>
                  <a:rPr sz="1600" spc="-155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gas </a:t>
                </a:r>
                <a:r>
                  <a:rPr sz="1600" spc="-8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y Producción </a:t>
                </a:r>
                <a:r>
                  <a:rPr sz="1600" spc="-50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del</a:t>
                </a:r>
                <a:r>
                  <a:rPr sz="1600" spc="25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 </a:t>
                </a:r>
                <a:r>
                  <a:rPr sz="1600" spc="-65" dirty="0">
                    <a:solidFill>
                      <a:srgbClr val="585858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Arial"/>
                  </a:rPr>
                  <a:t>Horno</a:t>
                </a:r>
                <a:endParaRPr sz="1600" dirty="0">
                  <a:latin typeface="Malgun Gothic" panose="020B0503020000020004" pitchFamily="34" charset="-127"/>
                  <a:ea typeface="Malgun Gothic" panose="020B0503020000020004" pitchFamily="34" charset="-127"/>
                  <a:cs typeface="Arial"/>
                </a:endParaRPr>
              </a:p>
            </p:txBody>
          </p:sp>
          <p:sp>
            <p:nvSpPr>
              <p:cNvPr id="81" name="object 77"/>
              <p:cNvSpPr/>
              <p:nvPr/>
            </p:nvSpPr>
            <p:spPr>
              <a:xfrm>
                <a:off x="1369276" y="1944451"/>
                <a:ext cx="4798070" cy="1350469"/>
              </a:xfrm>
              <a:custGeom>
                <a:avLst/>
                <a:gdLst/>
                <a:ahLst/>
                <a:cxnLst/>
                <a:rect l="l" t="t" r="r" b="b"/>
                <a:pathLst>
                  <a:path w="4798695" h="1350645">
                    <a:moveTo>
                      <a:pt x="0" y="1350390"/>
                    </a:moveTo>
                    <a:lnTo>
                      <a:pt x="4798568" y="0"/>
                    </a:lnTo>
                  </a:path>
                </a:pathLst>
              </a:custGeom>
              <a:ln w="25908">
                <a:solidFill>
                  <a:srgbClr val="5B9BD4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82" name="object 78"/>
              <p:cNvSpPr/>
              <p:nvPr/>
            </p:nvSpPr>
            <p:spPr>
              <a:xfrm>
                <a:off x="2595937" y="2909018"/>
                <a:ext cx="4722515" cy="1350469"/>
              </a:xfrm>
              <a:custGeom>
                <a:avLst/>
                <a:gdLst/>
                <a:ahLst/>
                <a:cxnLst/>
                <a:rect l="l" t="t" r="r" b="b"/>
                <a:pathLst>
                  <a:path w="4723130" h="1350645">
                    <a:moveTo>
                      <a:pt x="0" y="1350391"/>
                    </a:moveTo>
                    <a:lnTo>
                      <a:pt x="4723130" y="0"/>
                    </a:lnTo>
                  </a:path>
                </a:pathLst>
              </a:custGeom>
              <a:ln w="25908">
                <a:solidFill>
                  <a:srgbClr val="5B9BD4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</p:grpSp>
        <p:cxnSp>
          <p:nvCxnSpPr>
            <p:cNvPr id="80" name="Conector recto 79"/>
            <p:cNvCxnSpPr/>
            <p:nvPr/>
          </p:nvCxnSpPr>
          <p:spPr>
            <a:xfrm flipV="1">
              <a:off x="1104005" y="2231814"/>
              <a:ext cx="5282179" cy="17127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cto 84"/>
            <p:cNvCxnSpPr/>
            <p:nvPr/>
          </p:nvCxnSpPr>
          <p:spPr>
            <a:xfrm flipV="1">
              <a:off x="2135560" y="3080700"/>
              <a:ext cx="0" cy="129954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/>
            <p:cNvCxnSpPr/>
            <p:nvPr/>
          </p:nvCxnSpPr>
          <p:spPr>
            <a:xfrm flipV="1">
              <a:off x="2999656" y="2772764"/>
              <a:ext cx="0" cy="129954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cto 86"/>
            <p:cNvCxnSpPr/>
            <p:nvPr/>
          </p:nvCxnSpPr>
          <p:spPr>
            <a:xfrm flipV="1">
              <a:off x="4808432" y="2187521"/>
              <a:ext cx="0" cy="129954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cto 87"/>
            <p:cNvCxnSpPr/>
            <p:nvPr/>
          </p:nvCxnSpPr>
          <p:spPr>
            <a:xfrm flipH="1" flipV="1">
              <a:off x="5935287" y="1944451"/>
              <a:ext cx="786" cy="117814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0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33862" y="153514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VARIABLES MEDIDAS </a:t>
            </a:r>
            <a:b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QUE INFLUYEN EN EL CONSUMO DE COMBUSTIBLE DEL HORNO PARA IGUALES VALORES DE CARGA</a:t>
            </a:r>
            <a:endParaRPr lang="es-CO" sz="28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458838" y="1392785"/>
            <a:ext cx="10953115" cy="96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pc="-12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La </a:t>
            </a:r>
            <a:r>
              <a:rPr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tabla </a:t>
            </a:r>
            <a:r>
              <a:rPr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muestra el </a:t>
            </a:r>
            <a:r>
              <a:rPr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valor </a:t>
            </a:r>
            <a:r>
              <a:rPr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promedio </a:t>
            </a:r>
            <a:r>
              <a:rPr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operativo </a:t>
            </a:r>
            <a:r>
              <a:rPr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 </a:t>
            </a:r>
            <a:r>
              <a:rPr spc="-8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las </a:t>
            </a:r>
            <a:r>
              <a:rPr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variables </a:t>
            </a:r>
            <a:r>
              <a:rPr spc="-6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y </a:t>
            </a:r>
            <a:r>
              <a:rPr spc="-9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su </a:t>
            </a:r>
            <a:r>
              <a:rPr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desviación </a:t>
            </a:r>
            <a:r>
              <a:rPr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estándar </a:t>
            </a:r>
            <a:r>
              <a:rPr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(grado </a:t>
            </a:r>
            <a:r>
              <a:rPr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 dispersión </a:t>
            </a:r>
            <a:r>
              <a:rPr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con  </a:t>
            </a:r>
            <a:r>
              <a:rPr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respecto</a:t>
            </a:r>
            <a:r>
              <a:rPr spc="-10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al</a:t>
            </a:r>
            <a:r>
              <a:rPr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valor</a:t>
            </a:r>
            <a:r>
              <a:rPr spc="-11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promedio),</a:t>
            </a:r>
            <a:r>
              <a:rPr spc="-13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para</a:t>
            </a:r>
            <a:r>
              <a:rPr spc="-9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los</a:t>
            </a:r>
            <a:r>
              <a:rPr spc="-12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datos</a:t>
            </a:r>
            <a:r>
              <a:rPr spc="-114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operacionales,</a:t>
            </a:r>
            <a:r>
              <a:rPr spc="-13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con</a:t>
            </a:r>
            <a:r>
              <a:rPr spc="-12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consumos</a:t>
            </a:r>
            <a:r>
              <a:rPr spc="-13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por</a:t>
            </a:r>
            <a:r>
              <a:rPr spc="-114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pc="-6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encima</a:t>
            </a:r>
            <a:r>
              <a:rPr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pc="-6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y</a:t>
            </a:r>
            <a:r>
              <a:rPr spc="-10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por</a:t>
            </a:r>
            <a:r>
              <a:rPr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debajo</a:t>
            </a:r>
            <a:r>
              <a:rPr spc="-114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del</a:t>
            </a:r>
            <a:r>
              <a:rPr spc="-114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promedio.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2495600" y="2126734"/>
            <a:ext cx="9200008" cy="32091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>
                  <a:lumMod val="50000"/>
                  <a:lumOff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1179497" y="5564129"/>
            <a:ext cx="10732135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GB"/>
            </a:defPPr>
            <a:lvl1pPr marL="12700" marR="5080">
              <a:lnSpc>
                <a:spcPct val="114999"/>
              </a:lnSpc>
              <a:spcBef>
                <a:spcPts val="100"/>
              </a:spcBef>
              <a:defRPr spc="-125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defRPr>
            </a:lvl1pPr>
          </a:lstStyle>
          <a:p>
            <a:pPr algn="r"/>
            <a:r>
              <a:rPr dirty="0"/>
              <a:t>La diferencia entre la variabilidad ( desviación estándar) de los parámetros para las operaciones por encima del  valor promedio de consumo y por debajo es muy significativa, lo que indicaría una posible causa de la  reducción del consumo de energía del horno para procesar iguales cantidades de crudo.</a:t>
            </a:r>
          </a:p>
        </p:txBody>
      </p:sp>
      <p:sp>
        <p:nvSpPr>
          <p:cNvPr id="2" name="Abrir llave 1"/>
          <p:cNvSpPr/>
          <p:nvPr/>
        </p:nvSpPr>
        <p:spPr>
          <a:xfrm>
            <a:off x="2063552" y="2996952"/>
            <a:ext cx="216024" cy="23389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242814" y="3949033"/>
            <a:ext cx="182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Significativas</a:t>
            </a:r>
            <a:endParaRPr lang="es-CO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89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85106" y="404664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VALIDACIÓN MEDIANTE P-</a:t>
            </a:r>
            <a:r>
              <a:rPr lang="es-ES" sz="36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VALUE</a:t>
            </a: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b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DE LAS VARIABLES MEDIDAS QUE INFLUYEN EN EL CONSUMO DE COMBUSTIBLE DEL HORNO PARA IGUALES VALORES DE CARGA</a:t>
            </a:r>
            <a:br>
              <a:rPr lang="es-ES" sz="28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</a:br>
            <a:endParaRPr lang="es-CO" sz="36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1204792" y="3653950"/>
            <a:ext cx="7160895" cy="0"/>
          </a:xfrm>
          <a:custGeom>
            <a:avLst/>
            <a:gdLst/>
            <a:ahLst/>
            <a:cxnLst/>
            <a:rect l="l" t="t" r="r" b="b"/>
            <a:pathLst>
              <a:path w="7160895">
                <a:moveTo>
                  <a:pt x="0" y="0"/>
                </a:moveTo>
                <a:lnTo>
                  <a:pt x="716051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1204792" y="4234975"/>
            <a:ext cx="7160895" cy="0"/>
          </a:xfrm>
          <a:custGeom>
            <a:avLst/>
            <a:gdLst/>
            <a:ahLst/>
            <a:cxnLst/>
            <a:rect l="l" t="t" r="r" b="b"/>
            <a:pathLst>
              <a:path w="7160895">
                <a:moveTo>
                  <a:pt x="0" y="0"/>
                </a:moveTo>
                <a:lnTo>
                  <a:pt x="716051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1204791" y="4435000"/>
            <a:ext cx="9893300" cy="0"/>
          </a:xfrm>
          <a:custGeom>
            <a:avLst/>
            <a:gdLst/>
            <a:ahLst/>
            <a:cxnLst/>
            <a:rect l="l" t="t" r="r" b="b"/>
            <a:pathLst>
              <a:path w="9893300">
                <a:moveTo>
                  <a:pt x="0" y="0"/>
                </a:moveTo>
                <a:lnTo>
                  <a:pt x="9893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1204792" y="1775620"/>
            <a:ext cx="3371215" cy="0"/>
          </a:xfrm>
          <a:custGeom>
            <a:avLst/>
            <a:gdLst/>
            <a:ahLst/>
            <a:cxnLst/>
            <a:rect l="l" t="t" r="r" b="b"/>
            <a:pathLst>
              <a:path w="3371215">
                <a:moveTo>
                  <a:pt x="0" y="0"/>
                </a:moveTo>
                <a:lnTo>
                  <a:pt x="337070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1192092" y="1777145"/>
            <a:ext cx="339661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933450" algn="l"/>
                <a:tab pos="3383279" algn="l"/>
              </a:tabLst>
            </a:pPr>
            <a:r>
              <a:rPr sz="1100" i="1" u="sng" spc="-85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 	</a:t>
            </a:r>
            <a:r>
              <a:rPr sz="1100" i="1" u="sng" spc="-50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Estadísticas </a:t>
            </a:r>
            <a:r>
              <a:rPr sz="1100" i="1" u="sng" spc="-60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de </a:t>
            </a:r>
            <a:r>
              <a:rPr sz="1100" i="1" u="sng" spc="-55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la</a:t>
            </a:r>
            <a:r>
              <a:rPr sz="1100" i="1" u="sng" spc="-260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 </a:t>
            </a:r>
            <a:r>
              <a:rPr sz="1100" i="1" u="sng" spc="-50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regresión	</a:t>
            </a:r>
            <a:endParaRPr sz="1100">
              <a:latin typeface="Malgun Gothic" panose="020B0503020000020004" pitchFamily="34" charset="-127"/>
              <a:ea typeface="Malgun Gothic" panose="020B0503020000020004" pitchFamily="34" charset="-127"/>
              <a:cs typeface="Trebuchet MS"/>
            </a:endParaRPr>
          </a:p>
        </p:txBody>
      </p:sp>
      <p:graphicFrame>
        <p:nvGraphicFramePr>
          <p:cNvPr id="14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30700"/>
              </p:ext>
            </p:extLst>
          </p:nvPr>
        </p:nvGraphicFramePr>
        <p:xfrm>
          <a:off x="1173091" y="2015169"/>
          <a:ext cx="3432810" cy="711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4895"/>
                <a:gridCol w="1097915"/>
              </a:tblGrid>
              <a:tr h="165735">
                <a:tc>
                  <a:txBody>
                    <a:bodyPr/>
                    <a:lstStyle/>
                    <a:p>
                      <a:pPr marL="31750">
                        <a:lnSpc>
                          <a:spcPts val="105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Coeficiente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correlación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múltiple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05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0,98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31750">
                        <a:lnSpc>
                          <a:spcPts val="1245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Coeficiente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determinación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R^2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0,96682738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31750">
                        <a:lnSpc>
                          <a:spcPts val="1245"/>
                        </a:lnSpc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R^2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ajustado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0,965296336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5100">
                <a:tc>
                  <a:txBody>
                    <a:bodyPr/>
                    <a:lstStyle/>
                    <a:p>
                      <a:pPr marL="31750">
                        <a:lnSpc>
                          <a:spcPts val="12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Error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típico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2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147,244725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5" name="object 10"/>
          <p:cNvSpPr txBox="1"/>
          <p:nvPr/>
        </p:nvSpPr>
        <p:spPr>
          <a:xfrm>
            <a:off x="1192142" y="2739423"/>
            <a:ext cx="3395979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3167380" algn="l"/>
              </a:tabLst>
            </a:pPr>
            <a:r>
              <a:rPr sz="1100" u="sng" spc="-70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Obser</a:t>
            </a:r>
            <a:r>
              <a:rPr sz="1100" u="sng" spc="-60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v</a:t>
            </a:r>
            <a:r>
              <a:rPr sz="1100" u="sng" spc="-50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acio</a:t>
            </a:r>
            <a:r>
              <a:rPr sz="1100" u="sng" spc="-55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n</a:t>
            </a:r>
            <a:r>
              <a:rPr sz="1100" u="sng" spc="-65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e</a:t>
            </a:r>
            <a:r>
              <a:rPr sz="1100" u="sng" spc="-120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s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	</a:t>
            </a:r>
            <a:r>
              <a:rPr sz="1100" u="sng" spc="-55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137</a:t>
            </a:r>
            <a:endParaRPr sz="110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1192142" y="3130076"/>
            <a:ext cx="71862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7172959" algn="l"/>
              </a:tabLst>
            </a:pPr>
            <a:r>
              <a:rPr sz="1100" u="sng" spc="-120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ANÁLISIS </a:t>
            </a:r>
            <a:r>
              <a:rPr sz="1100" u="sng" spc="-155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</a:t>
            </a:r>
            <a:r>
              <a:rPr sz="1100" u="sng" spc="-65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z="1100" u="sng" spc="-114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VARIANZA	</a:t>
            </a:r>
            <a:endParaRPr sz="110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</p:txBody>
      </p:sp>
      <p:sp>
        <p:nvSpPr>
          <p:cNvPr id="17" name="object 12"/>
          <p:cNvSpPr txBox="1"/>
          <p:nvPr/>
        </p:nvSpPr>
        <p:spPr>
          <a:xfrm>
            <a:off x="3448625" y="3297717"/>
            <a:ext cx="195338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50950">
              <a:spcBef>
                <a:spcPts val="100"/>
              </a:spcBef>
              <a:tabLst>
                <a:tab pos="1211580" algn="l"/>
              </a:tabLst>
            </a:pPr>
            <a:r>
              <a:rPr sz="1100" i="1" spc="-3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Suma </a:t>
            </a:r>
            <a:r>
              <a:rPr sz="1100" i="1" spc="-6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de  </a:t>
            </a:r>
            <a:r>
              <a:rPr sz="1100" i="1" spc="-8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G</a:t>
            </a:r>
            <a:r>
              <a:rPr sz="1100" i="1" spc="-4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r</a:t>
            </a:r>
            <a:r>
              <a:rPr sz="1100" i="1" spc="-2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a</a:t>
            </a:r>
            <a:r>
              <a:rPr sz="1100" i="1" spc="-5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d</a:t>
            </a:r>
            <a:r>
              <a:rPr sz="1100" i="1" spc="-3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o</a:t>
            </a:r>
            <a:r>
              <a:rPr sz="1100" i="1" spc="-2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s</a:t>
            </a:r>
            <a:r>
              <a:rPr sz="1100" i="1" spc="-10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 </a:t>
            </a:r>
            <a:r>
              <a:rPr sz="1100" i="1" spc="-5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d</a:t>
            </a:r>
            <a:r>
              <a:rPr sz="1100" i="1" spc="-6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e</a:t>
            </a:r>
            <a:r>
              <a:rPr sz="1100" i="1" spc="-8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 </a:t>
            </a:r>
            <a:r>
              <a:rPr sz="1100" i="1" spc="-6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li</a:t>
            </a:r>
            <a:r>
              <a:rPr sz="1100" i="1" spc="-114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b</a:t>
            </a:r>
            <a:r>
              <a:rPr sz="1100" i="1" spc="-7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er</a:t>
            </a:r>
            <a:r>
              <a:rPr sz="1100" i="1" spc="-5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tad</a:t>
            </a:r>
            <a:r>
              <a:rPr sz="1100" i="1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	</a:t>
            </a:r>
            <a:r>
              <a:rPr sz="1100" i="1" spc="-45" dirty="0" err="1" smtClean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c</a:t>
            </a:r>
            <a:r>
              <a:rPr sz="1100" i="1" spc="-60" dirty="0" err="1" smtClean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u</a:t>
            </a:r>
            <a:r>
              <a:rPr sz="1100" i="1" spc="-20" dirty="0" err="1" smtClean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a</a:t>
            </a:r>
            <a:r>
              <a:rPr sz="1100" i="1" spc="-55" dirty="0" err="1" smtClean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d</a:t>
            </a:r>
            <a:r>
              <a:rPr sz="1100" i="1" spc="-80" dirty="0" err="1" smtClean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r</a:t>
            </a:r>
            <a:r>
              <a:rPr sz="1100" i="1" spc="-20" dirty="0" err="1" smtClean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a</a:t>
            </a:r>
            <a:r>
              <a:rPr sz="1100" i="1" spc="-55" dirty="0" err="1" smtClean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d</a:t>
            </a:r>
            <a:r>
              <a:rPr sz="1100" i="1" spc="-25" dirty="0" err="1" smtClean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o</a:t>
            </a:r>
            <a:r>
              <a:rPr lang="es-CO" sz="1100" i="1" spc="-25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s</a:t>
            </a:r>
            <a:endParaRPr sz="1100" dirty="0">
              <a:latin typeface="Malgun Gothic" panose="020B0503020000020004" pitchFamily="34" charset="-127"/>
              <a:ea typeface="Malgun Gothic" panose="020B0503020000020004" pitchFamily="34" charset="-127"/>
              <a:cs typeface="Trebuchet MS"/>
            </a:endParaRPr>
          </a:p>
        </p:txBody>
      </p:sp>
      <p:sp>
        <p:nvSpPr>
          <p:cNvPr id="18" name="object 13"/>
          <p:cNvSpPr txBox="1"/>
          <p:nvPr/>
        </p:nvSpPr>
        <p:spPr>
          <a:xfrm>
            <a:off x="5402013" y="3297717"/>
            <a:ext cx="29210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i="1" spc="-5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Promedio </a:t>
            </a:r>
            <a:r>
              <a:rPr sz="1100" i="1" spc="-6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de</a:t>
            </a:r>
            <a:r>
              <a:rPr sz="1100" i="1" spc="-15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 </a:t>
            </a:r>
            <a:r>
              <a:rPr sz="1100" i="1" spc="-5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los</a:t>
            </a:r>
            <a:endParaRPr sz="1100">
              <a:latin typeface="Malgun Gothic" panose="020B0503020000020004" pitchFamily="34" charset="-127"/>
              <a:ea typeface="Malgun Gothic" panose="020B0503020000020004" pitchFamily="34" charset="-127"/>
              <a:cs typeface="Trebuchet MS"/>
            </a:endParaRPr>
          </a:p>
          <a:p>
            <a:pPr marL="167640">
              <a:spcBef>
                <a:spcPts val="5"/>
              </a:spcBef>
              <a:tabLst>
                <a:tab pos="1416685" algn="l"/>
                <a:tab pos="1962150" algn="l"/>
              </a:tabLst>
            </a:pPr>
            <a:r>
              <a:rPr sz="1100" i="1" spc="-4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cuadrados	</a:t>
            </a:r>
            <a:r>
              <a:rPr sz="1100" i="1" spc="-7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F	</a:t>
            </a:r>
            <a:r>
              <a:rPr sz="1100" i="1" spc="-5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Valor </a:t>
            </a:r>
            <a:r>
              <a:rPr sz="1100" i="1" spc="-7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crítico </a:t>
            </a:r>
            <a:r>
              <a:rPr sz="1100" i="1" spc="-6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de</a:t>
            </a:r>
            <a:r>
              <a:rPr sz="1100" i="1" spc="-18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 </a:t>
            </a:r>
            <a:r>
              <a:rPr sz="1100" i="1" spc="-7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F</a:t>
            </a:r>
            <a:endParaRPr sz="1100">
              <a:latin typeface="Malgun Gothic" panose="020B0503020000020004" pitchFamily="34" charset="-127"/>
              <a:ea typeface="Malgun Gothic" panose="020B0503020000020004" pitchFamily="34" charset="-127"/>
              <a:cs typeface="Trebuchet MS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5629979" y="3633958"/>
            <a:ext cx="2748280" cy="4064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spcBef>
                <a:spcPts val="275"/>
              </a:spcBef>
              <a:tabLst>
                <a:tab pos="997585" algn="l"/>
                <a:tab pos="2016125" algn="l"/>
              </a:tabLst>
            </a:pPr>
            <a:r>
              <a:rPr sz="1100" spc="-5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13691176,23	</a:t>
            </a:r>
            <a:r>
              <a:rPr sz="1100" spc="-5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631,482428	</a:t>
            </a:r>
            <a:r>
              <a:rPr sz="1100" spc="-6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1,46698E-93</a:t>
            </a:r>
            <a:endParaRPr sz="110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  <a:p>
            <a:pPr marL="12700">
              <a:spcBef>
                <a:spcPts val="180"/>
              </a:spcBef>
            </a:pPr>
            <a:r>
              <a:rPr sz="1100" spc="-5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21681,00903</a:t>
            </a:r>
            <a:endParaRPr sz="110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</p:txBody>
      </p:sp>
      <p:sp>
        <p:nvSpPr>
          <p:cNvPr id="20" name="object 15"/>
          <p:cNvSpPr txBox="1"/>
          <p:nvPr/>
        </p:nvSpPr>
        <p:spPr>
          <a:xfrm>
            <a:off x="1192142" y="3633959"/>
            <a:ext cx="591185" cy="6064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55"/>
              </a:spcBef>
            </a:pPr>
            <a:r>
              <a:rPr sz="1100" spc="-7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Regresió</a:t>
            </a:r>
            <a:r>
              <a:rPr sz="1100" spc="-2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n  </a:t>
            </a:r>
            <a:r>
              <a:rPr sz="1100" spc="-7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Residuos  </a:t>
            </a:r>
            <a:r>
              <a:rPr sz="1100" spc="-3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Total</a:t>
            </a:r>
            <a:endParaRPr sz="110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</p:txBody>
      </p:sp>
      <p:sp>
        <p:nvSpPr>
          <p:cNvPr id="21" name="object 16"/>
          <p:cNvSpPr txBox="1"/>
          <p:nvPr/>
        </p:nvSpPr>
        <p:spPr>
          <a:xfrm>
            <a:off x="4347406" y="3633959"/>
            <a:ext cx="1002030" cy="60642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55575">
              <a:spcBef>
                <a:spcPts val="275"/>
              </a:spcBef>
            </a:pPr>
            <a:r>
              <a:rPr sz="1100" spc="-5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6 </a:t>
            </a:r>
            <a:r>
              <a:rPr sz="1100" spc="-1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z="1100" spc="-5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82147057,4</a:t>
            </a:r>
            <a:endParaRPr sz="1100" dirty="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  <a:p>
            <a:pPr marL="12700">
              <a:spcBef>
                <a:spcPts val="180"/>
              </a:spcBef>
            </a:pPr>
            <a:r>
              <a:rPr sz="1100" spc="-5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130 </a:t>
            </a:r>
            <a:r>
              <a:rPr sz="1100" spc="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z="1100" spc="-5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2818531,17</a:t>
            </a:r>
            <a:endParaRPr sz="1100" dirty="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  <a:p>
            <a:pPr marL="12700">
              <a:spcBef>
                <a:spcPts val="254"/>
              </a:spcBef>
            </a:pPr>
            <a:r>
              <a:rPr sz="1100" spc="-5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136 </a:t>
            </a:r>
            <a:r>
              <a:rPr sz="1100" spc="-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z="1100" spc="-5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84965588,5</a:t>
            </a:r>
            <a:endParaRPr sz="1100" dirty="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</p:txBody>
      </p:sp>
      <p:sp>
        <p:nvSpPr>
          <p:cNvPr id="22" name="object 17"/>
          <p:cNvSpPr txBox="1"/>
          <p:nvPr/>
        </p:nvSpPr>
        <p:spPr>
          <a:xfrm>
            <a:off x="3629982" y="4436855"/>
            <a:ext cx="70993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i="1" spc="-6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Co</a:t>
            </a:r>
            <a:r>
              <a:rPr sz="1100" i="1" spc="-9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ef</a:t>
            </a:r>
            <a:r>
              <a:rPr sz="1100" i="1" spc="-7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i</a:t>
            </a:r>
            <a:r>
              <a:rPr sz="1100" i="1" spc="-5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ci</a:t>
            </a:r>
            <a:r>
              <a:rPr sz="1100" i="1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e</a:t>
            </a:r>
            <a:r>
              <a:rPr sz="1100" i="1" spc="-4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n</a:t>
            </a:r>
            <a:r>
              <a:rPr sz="1100" i="1" spc="-6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tes</a:t>
            </a:r>
            <a:endParaRPr sz="1100">
              <a:latin typeface="Malgun Gothic" panose="020B0503020000020004" pitchFamily="34" charset="-127"/>
              <a:ea typeface="Malgun Gothic" panose="020B0503020000020004" pitchFamily="34" charset="-127"/>
              <a:cs typeface="Trebuchet MS"/>
            </a:endParaRPr>
          </a:p>
        </p:txBody>
      </p:sp>
      <p:sp>
        <p:nvSpPr>
          <p:cNvPr id="23" name="object 18"/>
          <p:cNvSpPr txBox="1"/>
          <p:nvPr/>
        </p:nvSpPr>
        <p:spPr>
          <a:xfrm>
            <a:off x="4631251" y="4436855"/>
            <a:ext cx="65214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i="1" spc="-6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Error</a:t>
            </a:r>
            <a:r>
              <a:rPr sz="1100" i="1" spc="-17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 </a:t>
            </a:r>
            <a:r>
              <a:rPr sz="1100" i="1" spc="-6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típico</a:t>
            </a:r>
            <a:endParaRPr sz="1100">
              <a:latin typeface="Malgun Gothic" panose="020B0503020000020004" pitchFamily="34" charset="-127"/>
              <a:ea typeface="Malgun Gothic" panose="020B0503020000020004" pitchFamily="34" charset="-127"/>
              <a:cs typeface="Trebuchet MS"/>
            </a:endParaRPr>
          </a:p>
        </p:txBody>
      </p:sp>
      <p:sp>
        <p:nvSpPr>
          <p:cNvPr id="24" name="object 19"/>
          <p:cNvSpPr txBox="1"/>
          <p:nvPr/>
        </p:nvSpPr>
        <p:spPr>
          <a:xfrm>
            <a:off x="5511742" y="4436855"/>
            <a:ext cx="70993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i="1" spc="-5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Estadístico</a:t>
            </a:r>
            <a:r>
              <a:rPr sz="1100" i="1" spc="-17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 </a:t>
            </a:r>
            <a:r>
              <a:rPr sz="1100" i="1" spc="-9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t</a:t>
            </a:r>
            <a:endParaRPr sz="1100">
              <a:latin typeface="Malgun Gothic" panose="020B0503020000020004" pitchFamily="34" charset="-127"/>
              <a:ea typeface="Malgun Gothic" panose="020B0503020000020004" pitchFamily="34" charset="-127"/>
              <a:cs typeface="Trebuchet MS"/>
            </a:endParaRPr>
          </a:p>
        </p:txBody>
      </p:sp>
      <p:sp>
        <p:nvSpPr>
          <p:cNvPr id="25" name="object 20"/>
          <p:cNvSpPr txBox="1"/>
          <p:nvPr/>
        </p:nvSpPr>
        <p:spPr>
          <a:xfrm>
            <a:off x="6478847" y="4436855"/>
            <a:ext cx="7461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i="1" spc="-5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Probabilidad</a:t>
            </a:r>
            <a:endParaRPr sz="1100">
              <a:latin typeface="Malgun Gothic" panose="020B0503020000020004" pitchFamily="34" charset="-127"/>
              <a:ea typeface="Malgun Gothic" panose="020B0503020000020004" pitchFamily="34" charset="-127"/>
              <a:cs typeface="Trebuchet MS"/>
            </a:endParaRPr>
          </a:p>
        </p:txBody>
      </p:sp>
      <p:sp>
        <p:nvSpPr>
          <p:cNvPr id="26" name="object 21"/>
          <p:cNvSpPr txBox="1"/>
          <p:nvPr/>
        </p:nvSpPr>
        <p:spPr>
          <a:xfrm>
            <a:off x="7480115" y="4436855"/>
            <a:ext cx="71564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i="1" spc="-7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Inferior</a:t>
            </a:r>
            <a:r>
              <a:rPr sz="1100" i="1" spc="-135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 </a:t>
            </a:r>
            <a:r>
              <a:rPr sz="1100" i="1" spc="3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95%</a:t>
            </a:r>
            <a:endParaRPr sz="1100">
              <a:latin typeface="Malgun Gothic" panose="020B0503020000020004" pitchFamily="34" charset="-127"/>
              <a:ea typeface="Malgun Gothic" panose="020B0503020000020004" pitchFamily="34" charset="-127"/>
              <a:cs typeface="Trebuchet MS"/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8412295" y="4436855"/>
            <a:ext cx="77216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i="1" spc="-6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Superior</a:t>
            </a:r>
            <a:r>
              <a:rPr sz="1100" i="1" spc="-16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 </a:t>
            </a:r>
            <a:r>
              <a:rPr lang="es-CO" sz="1100" i="1" spc="-16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9</a:t>
            </a:r>
            <a:r>
              <a:rPr sz="1100" i="1" spc="3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5</a:t>
            </a:r>
            <a:r>
              <a:rPr sz="1100" i="1" spc="3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%</a:t>
            </a:r>
            <a:endParaRPr sz="1100" dirty="0">
              <a:latin typeface="Malgun Gothic" panose="020B0503020000020004" pitchFamily="34" charset="-127"/>
              <a:ea typeface="Malgun Gothic" panose="020B0503020000020004" pitchFamily="34" charset="-127"/>
              <a:cs typeface="Trebuchet MS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9270815" y="4436855"/>
            <a:ext cx="178498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i="1" spc="-7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Inferior </a:t>
            </a:r>
            <a:r>
              <a:rPr sz="1100" i="1" spc="-1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95,0% </a:t>
            </a:r>
            <a:r>
              <a:rPr sz="1100" i="1" spc="-6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Superior</a:t>
            </a:r>
            <a:r>
              <a:rPr sz="1100" i="1" spc="-27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 </a:t>
            </a:r>
            <a:r>
              <a:rPr sz="1100" i="1" spc="-10" dirty="0">
                <a:latin typeface="Malgun Gothic" panose="020B0503020000020004" pitchFamily="34" charset="-127"/>
                <a:ea typeface="Malgun Gothic" panose="020B0503020000020004" pitchFamily="34" charset="-127"/>
                <a:cs typeface="Trebuchet MS"/>
              </a:rPr>
              <a:t>95,0%</a:t>
            </a:r>
            <a:endParaRPr sz="1100">
              <a:latin typeface="Malgun Gothic" panose="020B0503020000020004" pitchFamily="34" charset="-127"/>
              <a:ea typeface="Malgun Gothic" panose="020B0503020000020004" pitchFamily="34" charset="-127"/>
              <a:cs typeface="Trebuchet MS"/>
            </a:endParaRPr>
          </a:p>
        </p:txBody>
      </p:sp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287539"/>
              </p:ext>
            </p:extLst>
          </p:nvPr>
        </p:nvGraphicFramePr>
        <p:xfrm>
          <a:off x="1204791" y="4625501"/>
          <a:ext cx="9893932" cy="1835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6555"/>
                <a:gridCol w="1764030"/>
                <a:gridCol w="852805"/>
                <a:gridCol w="1007110"/>
                <a:gridCol w="965200"/>
                <a:gridCol w="959765"/>
                <a:gridCol w="884274"/>
                <a:gridCol w="934084"/>
                <a:gridCol w="880109"/>
              </a:tblGrid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Intercepción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6617,647389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1190,09617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5,56059884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1,46572E-07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8972,110335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-4263,184443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8972,110335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4263,184443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Variable 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30,29671382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0,96223899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31,4856434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245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1,10588E-62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28,39303905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32,20038859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28,39303905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32,20038859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Variable 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2,558405387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0,29006105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8,820230655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245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6,48594E-15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1,984554284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3,132256489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1,984554284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3,132256489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Variable 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24,85270392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1,80442078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13,77323085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245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3,57374E-27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28,42253462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-21,28287321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28,42253462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21,28287321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Variable 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27,30070355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1,99249944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13,70173715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245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5,34565E-27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23,3587817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31,24262539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23,3587817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31,24262539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Variable 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854,0452022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275,096784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3,104526303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085" algn="ctr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0,002339499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1398,291289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-309,7991148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1398,291289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309,7991148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9545">
                <a:tc>
                  <a:txBody>
                    <a:bodyPr/>
                    <a:lstStyle/>
                    <a:p>
                      <a:pPr>
                        <a:lnSpc>
                          <a:spcPts val="124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Variable 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2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35,91199222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4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18,2271129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ts val="12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1,97025126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ctr">
                        <a:lnSpc>
                          <a:spcPts val="124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0,050934881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124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0,148170845</a:t>
                      </a: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124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71,97215528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124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0,148170845</a:t>
                      </a: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71,97215528</a:t>
                      </a: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0" name="object 25"/>
          <p:cNvSpPr txBox="1"/>
          <p:nvPr/>
        </p:nvSpPr>
        <p:spPr>
          <a:xfrm>
            <a:off x="5867448" y="1441140"/>
            <a:ext cx="4074160" cy="152028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vert="horz" wrap="square" lIns="0" tIns="12065" rIns="0" bIns="0" rtlCol="0">
            <a:spAutoFit/>
          </a:bodyPr>
          <a:lstStyle/>
          <a:p>
            <a:pPr marL="469900" lvl="1">
              <a:spcBef>
                <a:spcPts val="95"/>
              </a:spcBef>
              <a:tabLst>
                <a:tab pos="365760" algn="l"/>
              </a:tabLst>
            </a:pPr>
            <a:r>
              <a:rPr sz="1400" spc="-13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X1	</a:t>
            </a:r>
            <a:r>
              <a:rPr sz="1400" spc="-17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Carga </a:t>
            </a:r>
            <a:r>
              <a:rPr sz="1400" spc="-8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al</a:t>
            </a:r>
            <a:r>
              <a:rPr sz="1400" spc="-26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z="1400" spc="-11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horno</a:t>
            </a:r>
            <a:endParaRPr sz="1400" dirty="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  <a:p>
            <a:pPr marL="469900" marR="5080" lvl="1">
              <a:spcBef>
                <a:spcPts val="5"/>
              </a:spcBef>
              <a:tabLst>
                <a:tab pos="365760" algn="l"/>
              </a:tabLst>
            </a:pPr>
            <a:r>
              <a:rPr sz="1400" spc="-13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X2	</a:t>
            </a:r>
            <a:r>
              <a:rPr sz="1400" spc="-13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Poder </a:t>
            </a:r>
            <a:r>
              <a:rPr sz="1400" spc="-11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calorífico </a:t>
            </a:r>
            <a:r>
              <a:rPr sz="1400" spc="-8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inferior </a:t>
            </a:r>
            <a:r>
              <a:rPr sz="1400" spc="-9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del </a:t>
            </a:r>
            <a:r>
              <a:rPr sz="1400" spc="-204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gas </a:t>
            </a:r>
            <a:r>
              <a:rPr sz="1400" spc="-12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combustible  </a:t>
            </a:r>
            <a:r>
              <a:rPr sz="1400" spc="-13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X3	</a:t>
            </a:r>
            <a:r>
              <a:rPr sz="1400" spc="-12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Temperatura </a:t>
            </a:r>
            <a:r>
              <a:rPr sz="1400" spc="-11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 </a:t>
            </a:r>
            <a:r>
              <a:rPr sz="1400" spc="-9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entrada </a:t>
            </a:r>
            <a:r>
              <a:rPr sz="1400" spc="-9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del</a:t>
            </a:r>
            <a:r>
              <a:rPr sz="1400" spc="3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z="1400" spc="-11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horno</a:t>
            </a:r>
            <a:endParaRPr sz="1400" dirty="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  <a:p>
            <a:pPr marL="469900" marR="972185" lvl="1">
              <a:tabLst>
                <a:tab pos="365760" algn="l"/>
              </a:tabLst>
            </a:pPr>
            <a:r>
              <a:rPr sz="1400" spc="-13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X4	</a:t>
            </a:r>
            <a:r>
              <a:rPr sz="1400" spc="-12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Temperatura </a:t>
            </a:r>
            <a:r>
              <a:rPr sz="1400" spc="-11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 </a:t>
            </a:r>
            <a:r>
              <a:rPr sz="1400" spc="-114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salida </a:t>
            </a:r>
            <a:r>
              <a:rPr sz="1400" spc="-9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del </a:t>
            </a:r>
            <a:r>
              <a:rPr sz="1400" spc="-11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horno  </a:t>
            </a:r>
            <a:r>
              <a:rPr sz="1400" spc="-13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X5	</a:t>
            </a:r>
            <a:r>
              <a:rPr sz="1400" spc="-114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Tiro </a:t>
            </a:r>
            <a:r>
              <a:rPr sz="1400" spc="-9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del</a:t>
            </a:r>
            <a:r>
              <a:rPr sz="1400" spc="-5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z="1400" spc="-11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horno</a:t>
            </a:r>
            <a:endParaRPr sz="1400" dirty="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  <a:p>
            <a:pPr marL="469900" lvl="1">
              <a:tabLst>
                <a:tab pos="365760" algn="l"/>
              </a:tabLst>
            </a:pPr>
            <a:r>
              <a:rPr sz="1400" spc="-13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X6	</a:t>
            </a:r>
            <a:r>
              <a:rPr sz="1400" spc="-14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Oxígeno </a:t>
            </a:r>
            <a:r>
              <a:rPr sz="1400" spc="-10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en</a:t>
            </a:r>
            <a:r>
              <a:rPr sz="1400" spc="-2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z="1400" spc="-17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exceso</a:t>
            </a:r>
            <a:endParaRPr sz="1400" dirty="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  <a:p>
            <a:pPr marL="469900" lvl="1">
              <a:tabLst>
                <a:tab pos="365760" algn="l"/>
              </a:tabLst>
            </a:pPr>
            <a:r>
              <a:rPr sz="1400" spc="-13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X7	</a:t>
            </a:r>
            <a:r>
              <a:rPr sz="1400" spc="-15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Grados </a:t>
            </a:r>
            <a:r>
              <a:rPr sz="1400" spc="-14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API </a:t>
            </a:r>
            <a:r>
              <a:rPr sz="1400" spc="-11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 </a:t>
            </a:r>
            <a:r>
              <a:rPr sz="1400" spc="-8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la</a:t>
            </a:r>
            <a:r>
              <a:rPr sz="1400" spc="-20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z="1400" spc="-15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carga</a:t>
            </a:r>
            <a:endParaRPr sz="1400" dirty="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</p:txBody>
      </p:sp>
      <p:sp>
        <p:nvSpPr>
          <p:cNvPr id="31" name="object 26"/>
          <p:cNvSpPr/>
          <p:nvPr/>
        </p:nvSpPr>
        <p:spPr>
          <a:xfrm>
            <a:off x="6369195" y="4638724"/>
            <a:ext cx="1115695" cy="1751330"/>
          </a:xfrm>
          <a:custGeom>
            <a:avLst/>
            <a:gdLst/>
            <a:ahLst/>
            <a:cxnLst/>
            <a:rect l="l" t="t" r="r" b="b"/>
            <a:pathLst>
              <a:path w="1115695" h="1751329">
                <a:moveTo>
                  <a:pt x="0" y="185927"/>
                </a:moveTo>
                <a:lnTo>
                  <a:pt x="6637" y="136480"/>
                </a:lnTo>
                <a:lnTo>
                  <a:pt x="25371" y="92060"/>
                </a:lnTo>
                <a:lnTo>
                  <a:pt x="54435" y="54435"/>
                </a:lnTo>
                <a:lnTo>
                  <a:pt x="92060" y="25371"/>
                </a:lnTo>
                <a:lnTo>
                  <a:pt x="136480" y="6637"/>
                </a:lnTo>
                <a:lnTo>
                  <a:pt x="185927" y="0"/>
                </a:lnTo>
                <a:lnTo>
                  <a:pt x="929639" y="0"/>
                </a:lnTo>
                <a:lnTo>
                  <a:pt x="979087" y="6637"/>
                </a:lnTo>
                <a:lnTo>
                  <a:pt x="1023507" y="25371"/>
                </a:lnTo>
                <a:lnTo>
                  <a:pt x="1061132" y="54435"/>
                </a:lnTo>
                <a:lnTo>
                  <a:pt x="1090196" y="92060"/>
                </a:lnTo>
                <a:lnTo>
                  <a:pt x="1108930" y="136480"/>
                </a:lnTo>
                <a:lnTo>
                  <a:pt x="1115567" y="185927"/>
                </a:lnTo>
                <a:lnTo>
                  <a:pt x="1115567" y="1565147"/>
                </a:lnTo>
                <a:lnTo>
                  <a:pt x="1108930" y="1614573"/>
                </a:lnTo>
                <a:lnTo>
                  <a:pt x="1090196" y="1658986"/>
                </a:lnTo>
                <a:lnTo>
                  <a:pt x="1061132" y="1696616"/>
                </a:lnTo>
                <a:lnTo>
                  <a:pt x="1023507" y="1725690"/>
                </a:lnTo>
                <a:lnTo>
                  <a:pt x="979087" y="1744434"/>
                </a:lnTo>
                <a:lnTo>
                  <a:pt x="929639" y="1751076"/>
                </a:lnTo>
                <a:lnTo>
                  <a:pt x="185927" y="1751076"/>
                </a:lnTo>
                <a:lnTo>
                  <a:pt x="136480" y="1744434"/>
                </a:lnTo>
                <a:lnTo>
                  <a:pt x="92060" y="1725690"/>
                </a:lnTo>
                <a:lnTo>
                  <a:pt x="54435" y="1696616"/>
                </a:lnTo>
                <a:lnTo>
                  <a:pt x="25371" y="1658986"/>
                </a:lnTo>
                <a:lnTo>
                  <a:pt x="6637" y="1614573"/>
                </a:lnTo>
                <a:lnTo>
                  <a:pt x="0" y="1565147"/>
                </a:lnTo>
                <a:lnTo>
                  <a:pt x="0" y="185927"/>
                </a:lnTo>
                <a:close/>
              </a:path>
            </a:pathLst>
          </a:custGeom>
          <a:ln w="25908">
            <a:solidFill>
              <a:srgbClr val="41709C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2" name="object 27"/>
          <p:cNvSpPr/>
          <p:nvPr/>
        </p:nvSpPr>
        <p:spPr>
          <a:xfrm>
            <a:off x="9784657" y="3022126"/>
            <a:ext cx="1841500" cy="923925"/>
          </a:xfrm>
          <a:custGeom>
            <a:avLst/>
            <a:gdLst/>
            <a:ahLst/>
            <a:cxnLst/>
            <a:rect l="l" t="t" r="r" b="b"/>
            <a:pathLst>
              <a:path w="1841500" h="923925">
                <a:moveTo>
                  <a:pt x="0" y="923544"/>
                </a:moveTo>
                <a:lnTo>
                  <a:pt x="1840992" y="923544"/>
                </a:lnTo>
                <a:lnTo>
                  <a:pt x="1840992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9143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sz="140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3" name="object 28"/>
          <p:cNvSpPr txBox="1"/>
          <p:nvPr/>
        </p:nvSpPr>
        <p:spPr>
          <a:xfrm>
            <a:off x="9941608" y="3102186"/>
            <a:ext cx="14300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spc="-17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Todas </a:t>
            </a:r>
            <a:r>
              <a:rPr sz="1600" spc="-16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&lt;= </a:t>
            </a:r>
            <a:r>
              <a:rPr sz="1600" spc="-8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0,05  excepto</a:t>
            </a:r>
            <a:r>
              <a:rPr sz="1600" spc="-14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z="1600" spc="-10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grados  </a:t>
            </a:r>
            <a:r>
              <a:rPr sz="1600" spc="-16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API</a:t>
            </a:r>
            <a:endParaRPr sz="1600" dirty="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</p:txBody>
      </p:sp>
      <p:sp>
        <p:nvSpPr>
          <p:cNvPr id="34" name="object 29"/>
          <p:cNvSpPr/>
          <p:nvPr/>
        </p:nvSpPr>
        <p:spPr>
          <a:xfrm>
            <a:off x="7460557" y="3477930"/>
            <a:ext cx="2325370" cy="858519"/>
          </a:xfrm>
          <a:custGeom>
            <a:avLst/>
            <a:gdLst/>
            <a:ahLst/>
            <a:cxnLst/>
            <a:rect l="l" t="t" r="r" b="b"/>
            <a:pathLst>
              <a:path w="2325370" h="858520">
                <a:moveTo>
                  <a:pt x="58674" y="786765"/>
                </a:moveTo>
                <a:lnTo>
                  <a:pt x="0" y="848614"/>
                </a:lnTo>
                <a:lnTo>
                  <a:pt x="84581" y="858393"/>
                </a:lnTo>
                <a:lnTo>
                  <a:pt x="75348" y="832866"/>
                </a:lnTo>
                <a:lnTo>
                  <a:pt x="61849" y="832866"/>
                </a:lnTo>
                <a:lnTo>
                  <a:pt x="57530" y="820928"/>
                </a:lnTo>
                <a:lnTo>
                  <a:pt x="69465" y="816599"/>
                </a:lnTo>
                <a:lnTo>
                  <a:pt x="58674" y="786765"/>
                </a:lnTo>
                <a:close/>
              </a:path>
              <a:path w="2325370" h="858520">
                <a:moveTo>
                  <a:pt x="69465" y="816599"/>
                </a:moveTo>
                <a:lnTo>
                  <a:pt x="57530" y="820928"/>
                </a:lnTo>
                <a:lnTo>
                  <a:pt x="61849" y="832866"/>
                </a:lnTo>
                <a:lnTo>
                  <a:pt x="73783" y="828537"/>
                </a:lnTo>
                <a:lnTo>
                  <a:pt x="69465" y="816599"/>
                </a:lnTo>
                <a:close/>
              </a:path>
              <a:path w="2325370" h="858520">
                <a:moveTo>
                  <a:pt x="73783" y="828537"/>
                </a:moveTo>
                <a:lnTo>
                  <a:pt x="61849" y="832866"/>
                </a:lnTo>
                <a:lnTo>
                  <a:pt x="75348" y="832866"/>
                </a:lnTo>
                <a:lnTo>
                  <a:pt x="73783" y="828537"/>
                </a:lnTo>
                <a:close/>
              </a:path>
              <a:path w="2325370" h="858520">
                <a:moveTo>
                  <a:pt x="2321052" y="0"/>
                </a:moveTo>
                <a:lnTo>
                  <a:pt x="69465" y="816599"/>
                </a:lnTo>
                <a:lnTo>
                  <a:pt x="73783" y="828537"/>
                </a:lnTo>
                <a:lnTo>
                  <a:pt x="2325369" y="11938"/>
                </a:lnTo>
                <a:lnTo>
                  <a:pt x="2321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1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85106" y="404664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VALIDACIÓN MEDIANTE P-</a:t>
            </a:r>
            <a:r>
              <a:rPr lang="es-ES" sz="36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VALUE</a:t>
            </a: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b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DE LAS VARIABLES MEDIDAS QUE INFLUYEN EN EL CONSUMO DE COMBUSTIBLE DEL HORNO PARA IGUALES VALORES DE CARGA</a:t>
            </a:r>
            <a:br>
              <a:rPr lang="es-ES" sz="28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</a:br>
            <a:endParaRPr lang="es-CO" sz="36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3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5382"/>
              </p:ext>
            </p:extLst>
          </p:nvPr>
        </p:nvGraphicFramePr>
        <p:xfrm>
          <a:off x="473030" y="4838447"/>
          <a:ext cx="4206238" cy="1256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  <a:gridCol w="3745229"/>
              </a:tblGrid>
              <a:tr h="219075">
                <a:tc>
                  <a:txBody>
                    <a:bodyPr/>
                    <a:lstStyle/>
                    <a:p>
                      <a:pPr marR="118110" algn="r">
                        <a:lnSpc>
                          <a:spcPts val="151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X2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515"/>
                        </a:lnSpc>
                      </a:pPr>
                      <a:r>
                        <a:rPr sz="1600" spc="-90" dirty="0">
                          <a:latin typeface="Arial"/>
                          <a:cs typeface="Arial"/>
                        </a:rPr>
                        <a:t>Poder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calorífico </a:t>
                      </a:r>
                      <a:r>
                        <a:rPr sz="1600" spc="-180" dirty="0">
                          <a:latin typeface="Arial"/>
                          <a:cs typeface="Arial"/>
                        </a:rPr>
                        <a:t>Gas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combustible</a:t>
                      </a:r>
                      <a:r>
                        <a:rPr sz="1600" spc="-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35" dirty="0">
                          <a:latin typeface="Arial"/>
                          <a:cs typeface="Arial"/>
                        </a:rPr>
                        <a:t>(BTU/PC)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64160">
                <a:tc>
                  <a:txBody>
                    <a:bodyPr/>
                    <a:lstStyle/>
                    <a:p>
                      <a:pPr marR="118110" algn="r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X3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875"/>
                        </a:lnSpc>
                      </a:pPr>
                      <a:r>
                        <a:rPr sz="1600" spc="-85" dirty="0">
                          <a:latin typeface="Arial"/>
                          <a:cs typeface="Arial"/>
                        </a:rPr>
                        <a:t>Temperatura 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entrada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horno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600" spc="-100" dirty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F)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77495">
                <a:tc>
                  <a:txBody>
                    <a:bodyPr/>
                    <a:lstStyle/>
                    <a:p>
                      <a:pPr marR="118110" algn="r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X4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870"/>
                        </a:lnSpc>
                      </a:pPr>
                      <a:r>
                        <a:rPr sz="1600" spc="-85" dirty="0">
                          <a:latin typeface="Arial"/>
                          <a:cs typeface="Arial"/>
                        </a:rPr>
                        <a:t>Temperatura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salida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horno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600" spc="-95" dirty="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F)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62890">
                <a:tc>
                  <a:txBody>
                    <a:bodyPr/>
                    <a:lstStyle/>
                    <a:p>
                      <a:pPr marR="118110" algn="r">
                        <a:lnSpc>
                          <a:spcPts val="175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X5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755"/>
                        </a:lnSpc>
                      </a:pPr>
                      <a:r>
                        <a:rPr sz="1600" spc="-65" dirty="0">
                          <a:latin typeface="Arial"/>
                          <a:cs typeface="Arial"/>
                        </a:rPr>
                        <a:t>Tiro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(in</a:t>
                      </a:r>
                      <a:r>
                        <a:rPr sz="16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25" dirty="0">
                          <a:latin typeface="Arial"/>
                          <a:cs typeface="Arial"/>
                        </a:rPr>
                        <a:t>H2O)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33045">
                <a:tc>
                  <a:txBody>
                    <a:bodyPr/>
                    <a:lstStyle/>
                    <a:p>
                      <a:pPr marR="118110" algn="r">
                        <a:lnSpc>
                          <a:spcPts val="173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X6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735"/>
                        </a:lnSpc>
                      </a:pPr>
                      <a:r>
                        <a:rPr sz="1600" spc="-100" dirty="0">
                          <a:latin typeface="Arial"/>
                          <a:cs typeface="Arial"/>
                        </a:rPr>
                        <a:t>Residual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Oxigeno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30" dirty="0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6" name="object 5"/>
          <p:cNvSpPr txBox="1"/>
          <p:nvPr/>
        </p:nvSpPr>
        <p:spPr>
          <a:xfrm>
            <a:off x="695401" y="3987137"/>
            <a:ext cx="284543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i="1" spc="-35" dirty="0">
                <a:solidFill>
                  <a:srgbClr val="EC7C3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</a:rPr>
              <a:t>Variables</a:t>
            </a:r>
            <a:r>
              <a:rPr sz="2400" b="1" i="1" spc="-135" dirty="0">
                <a:solidFill>
                  <a:srgbClr val="EC7C3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</a:rPr>
              <a:t> </a:t>
            </a:r>
            <a:r>
              <a:rPr sz="2400" b="1" i="1" spc="25" dirty="0">
                <a:solidFill>
                  <a:srgbClr val="EC7C3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</a:rPr>
              <a:t>controlables</a:t>
            </a:r>
            <a:endParaRPr sz="24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/>
            </a:endParaRPr>
          </a:p>
        </p:txBody>
      </p:sp>
      <p:sp>
        <p:nvSpPr>
          <p:cNvPr id="37" name="object 6"/>
          <p:cNvSpPr txBox="1"/>
          <p:nvPr/>
        </p:nvSpPr>
        <p:spPr>
          <a:xfrm>
            <a:off x="4871864" y="4052933"/>
            <a:ext cx="32353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i="1" spc="-35" dirty="0">
                <a:solidFill>
                  <a:srgbClr val="EC7C3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</a:rPr>
              <a:t>Variables </a:t>
            </a:r>
            <a:r>
              <a:rPr lang="es-CO" sz="2400" b="1" i="1" spc="15" dirty="0">
                <a:solidFill>
                  <a:srgbClr val="EC7C3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</a:rPr>
              <a:t>productivas</a:t>
            </a:r>
            <a:endParaRPr lang="es-CO" sz="2400" b="1" i="1" spc="25" dirty="0">
              <a:solidFill>
                <a:srgbClr val="EC7C3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/>
            </a:endParaRPr>
          </a:p>
        </p:txBody>
      </p:sp>
      <p:graphicFrame>
        <p:nvGraphicFramePr>
          <p:cNvPr id="38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49977"/>
              </p:ext>
            </p:extLst>
          </p:nvPr>
        </p:nvGraphicFramePr>
        <p:xfrm>
          <a:off x="4707795" y="5212778"/>
          <a:ext cx="3665853" cy="25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134"/>
                <a:gridCol w="3220719"/>
              </a:tblGrid>
              <a:tr h="254000">
                <a:tc>
                  <a:txBody>
                    <a:bodyPr/>
                    <a:lstStyle/>
                    <a:p>
                      <a:pPr marL="127000">
                        <a:lnSpc>
                          <a:spcPts val="1905"/>
                        </a:lnSpc>
                      </a:pPr>
                      <a:r>
                        <a:rPr sz="1600" spc="-165" dirty="0">
                          <a:latin typeface="Arial"/>
                          <a:cs typeface="Arial"/>
                        </a:rPr>
                        <a:t>X1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1905"/>
                        </a:lnSpc>
                      </a:pPr>
                      <a:r>
                        <a:rPr sz="1600" spc="-145" dirty="0">
                          <a:latin typeface="Arial"/>
                          <a:cs typeface="Arial"/>
                        </a:rPr>
                        <a:t>Carga </a:t>
                      </a:r>
                      <a:r>
                        <a:rPr sz="1600" spc="-13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Unidad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Crudo</a:t>
                      </a:r>
                      <a:r>
                        <a:rPr sz="1600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0" dirty="0">
                          <a:latin typeface="Arial"/>
                          <a:cs typeface="Arial"/>
                        </a:rPr>
                        <a:t>(BPD)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9" name="object 8"/>
          <p:cNvSpPr/>
          <p:nvPr/>
        </p:nvSpPr>
        <p:spPr>
          <a:xfrm>
            <a:off x="1817402" y="3062173"/>
            <a:ext cx="7835265" cy="516890"/>
          </a:xfrm>
          <a:custGeom>
            <a:avLst/>
            <a:gdLst/>
            <a:ahLst/>
            <a:cxnLst/>
            <a:rect l="l" t="t" r="r" b="b"/>
            <a:pathLst>
              <a:path w="7835265" h="516889">
                <a:moveTo>
                  <a:pt x="7748778" y="0"/>
                </a:moveTo>
                <a:lnTo>
                  <a:pt x="86106" y="0"/>
                </a:lnTo>
                <a:lnTo>
                  <a:pt x="52613" y="6774"/>
                </a:lnTo>
                <a:lnTo>
                  <a:pt x="25241" y="25241"/>
                </a:lnTo>
                <a:lnTo>
                  <a:pt x="6774" y="52613"/>
                </a:lnTo>
                <a:lnTo>
                  <a:pt x="0" y="86105"/>
                </a:lnTo>
                <a:lnTo>
                  <a:pt x="0" y="430529"/>
                </a:lnTo>
                <a:lnTo>
                  <a:pt x="6774" y="464022"/>
                </a:lnTo>
                <a:lnTo>
                  <a:pt x="25241" y="491394"/>
                </a:lnTo>
                <a:lnTo>
                  <a:pt x="52613" y="509861"/>
                </a:lnTo>
                <a:lnTo>
                  <a:pt x="86106" y="516635"/>
                </a:lnTo>
                <a:lnTo>
                  <a:pt x="7748778" y="516635"/>
                </a:lnTo>
                <a:lnTo>
                  <a:pt x="7782270" y="509861"/>
                </a:lnTo>
                <a:lnTo>
                  <a:pt x="7809642" y="491394"/>
                </a:lnTo>
                <a:lnTo>
                  <a:pt x="7828109" y="464022"/>
                </a:lnTo>
                <a:lnTo>
                  <a:pt x="7834884" y="430529"/>
                </a:lnTo>
                <a:lnTo>
                  <a:pt x="7834884" y="86105"/>
                </a:lnTo>
                <a:lnTo>
                  <a:pt x="7828109" y="52613"/>
                </a:lnTo>
                <a:lnTo>
                  <a:pt x="7809642" y="25241"/>
                </a:lnTo>
                <a:lnTo>
                  <a:pt x="7782270" y="6774"/>
                </a:lnTo>
                <a:lnTo>
                  <a:pt x="774877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0" name="object 9"/>
          <p:cNvSpPr/>
          <p:nvPr/>
        </p:nvSpPr>
        <p:spPr>
          <a:xfrm>
            <a:off x="1817402" y="3171444"/>
            <a:ext cx="7835265" cy="516890"/>
          </a:xfrm>
          <a:custGeom>
            <a:avLst/>
            <a:gdLst/>
            <a:ahLst/>
            <a:cxnLst/>
            <a:rect l="l" t="t" r="r" b="b"/>
            <a:pathLst>
              <a:path w="7835265" h="516889">
                <a:moveTo>
                  <a:pt x="0" y="86105"/>
                </a:moveTo>
                <a:lnTo>
                  <a:pt x="6774" y="52613"/>
                </a:lnTo>
                <a:lnTo>
                  <a:pt x="25241" y="25241"/>
                </a:lnTo>
                <a:lnTo>
                  <a:pt x="52613" y="6774"/>
                </a:lnTo>
                <a:lnTo>
                  <a:pt x="86106" y="0"/>
                </a:lnTo>
                <a:lnTo>
                  <a:pt x="7748778" y="0"/>
                </a:lnTo>
                <a:lnTo>
                  <a:pt x="7782270" y="6774"/>
                </a:lnTo>
                <a:lnTo>
                  <a:pt x="7809642" y="25241"/>
                </a:lnTo>
                <a:lnTo>
                  <a:pt x="7828109" y="52613"/>
                </a:lnTo>
                <a:lnTo>
                  <a:pt x="7834884" y="86105"/>
                </a:lnTo>
                <a:lnTo>
                  <a:pt x="7834884" y="430529"/>
                </a:lnTo>
                <a:lnTo>
                  <a:pt x="7828109" y="464022"/>
                </a:lnTo>
                <a:lnTo>
                  <a:pt x="7809642" y="491394"/>
                </a:lnTo>
                <a:lnTo>
                  <a:pt x="7782270" y="509861"/>
                </a:lnTo>
                <a:lnTo>
                  <a:pt x="7748778" y="516635"/>
                </a:lnTo>
                <a:lnTo>
                  <a:pt x="86106" y="516635"/>
                </a:lnTo>
                <a:lnTo>
                  <a:pt x="52613" y="509861"/>
                </a:lnTo>
                <a:lnTo>
                  <a:pt x="25241" y="491394"/>
                </a:lnTo>
                <a:lnTo>
                  <a:pt x="6774" y="464022"/>
                </a:lnTo>
                <a:lnTo>
                  <a:pt x="0" y="430529"/>
                </a:lnTo>
                <a:lnTo>
                  <a:pt x="0" y="86105"/>
                </a:lnTo>
                <a:close/>
              </a:path>
            </a:pathLst>
          </a:custGeom>
          <a:ln w="12192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1" name="object 10"/>
          <p:cNvSpPr txBox="1"/>
          <p:nvPr/>
        </p:nvSpPr>
        <p:spPr>
          <a:xfrm>
            <a:off x="1849533" y="1614044"/>
            <a:ext cx="8770620" cy="18376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10"/>
              </a:spcBef>
            </a:pPr>
            <a:r>
              <a:rPr sz="2000" spc="-8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Aplicando </a:t>
            </a:r>
            <a:r>
              <a:rPr sz="2000" spc="-7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la </a:t>
            </a:r>
            <a:r>
              <a:rPr sz="2000" spc="-6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herramienta </a:t>
            </a:r>
            <a:r>
              <a:rPr sz="2000" spc="-8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p-value </a:t>
            </a:r>
            <a:r>
              <a:rPr sz="2000" spc="-17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se </a:t>
            </a:r>
            <a:r>
              <a:rPr sz="2000" spc="-4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determino </a:t>
            </a:r>
            <a:r>
              <a:rPr sz="2000" spc="-8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que </a:t>
            </a:r>
            <a:r>
              <a:rPr sz="2000" spc="-9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la </a:t>
            </a:r>
            <a:r>
              <a:rPr sz="2000" spc="-14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variación </a:t>
            </a:r>
            <a:r>
              <a:rPr sz="2000" spc="-12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 </a:t>
            </a:r>
            <a:r>
              <a:rPr sz="2000" spc="-17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los </a:t>
            </a:r>
            <a:r>
              <a:rPr sz="2000" spc="-19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grados </a:t>
            </a:r>
            <a:r>
              <a:rPr sz="2000" spc="-17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API </a:t>
            </a:r>
            <a:r>
              <a:rPr sz="2000" spc="-12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  </a:t>
            </a:r>
            <a:r>
              <a:rPr sz="2000" spc="-9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la </a:t>
            </a:r>
            <a:r>
              <a:rPr sz="2000" spc="-19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carga </a:t>
            </a:r>
            <a:r>
              <a:rPr sz="2000" spc="-14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no </a:t>
            </a:r>
            <a:r>
              <a:rPr sz="2000" spc="-114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influyen </a:t>
            </a:r>
            <a:r>
              <a:rPr sz="2000" spc="-13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en </a:t>
            </a:r>
            <a:r>
              <a:rPr sz="2000" spc="-9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la </a:t>
            </a:r>
            <a:r>
              <a:rPr sz="2000" spc="-14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variación </a:t>
            </a:r>
            <a:r>
              <a:rPr sz="2000" spc="-6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del </a:t>
            </a:r>
            <a:r>
              <a:rPr sz="2000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consumo </a:t>
            </a:r>
            <a:r>
              <a:rPr sz="2000" spc="-9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 </a:t>
            </a:r>
            <a:r>
              <a:rPr sz="2000" spc="-8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energia </a:t>
            </a:r>
            <a:r>
              <a:rPr sz="2000" spc="-6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del </a:t>
            </a:r>
            <a:r>
              <a:rPr sz="2000" spc="-5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horno, </a:t>
            </a:r>
            <a:r>
              <a:rPr sz="2000" spc="-9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sin </a:t>
            </a:r>
            <a:r>
              <a:rPr sz="2000" spc="-9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embargo,  </a:t>
            </a:r>
            <a:r>
              <a:rPr sz="2000" spc="-5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el </a:t>
            </a:r>
            <a:r>
              <a:rPr sz="2000" spc="-6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resto </a:t>
            </a:r>
            <a:r>
              <a:rPr sz="2000" spc="-9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 </a:t>
            </a:r>
            <a:r>
              <a:rPr sz="2000" spc="-12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las </a:t>
            </a:r>
            <a:r>
              <a:rPr sz="2000" spc="-9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variables </a:t>
            </a:r>
            <a:r>
              <a:rPr sz="2000" spc="-10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si </a:t>
            </a:r>
            <a:r>
              <a:rPr sz="2000" spc="-7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muestran </a:t>
            </a:r>
            <a:r>
              <a:rPr sz="2000" spc="-5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influencia </a:t>
            </a:r>
            <a:r>
              <a:rPr sz="2000" spc="-6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significativa. </a:t>
            </a:r>
            <a:r>
              <a:rPr sz="2000" spc="-254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El </a:t>
            </a:r>
            <a:r>
              <a:rPr sz="2000" spc="-16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96,5% de </a:t>
            </a:r>
            <a:r>
              <a:rPr sz="2000" spc="-204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las  </a:t>
            </a:r>
            <a:r>
              <a:rPr sz="2000" spc="-18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variaciones </a:t>
            </a:r>
            <a:r>
              <a:rPr sz="2000" spc="-13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del </a:t>
            </a:r>
            <a:r>
              <a:rPr sz="2000" spc="-229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consumo </a:t>
            </a:r>
            <a:r>
              <a:rPr sz="2000" spc="-16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dependen </a:t>
            </a:r>
            <a:r>
              <a:rPr sz="2000" spc="-15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</a:t>
            </a:r>
            <a:r>
              <a:rPr sz="2000" spc="4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z="2000" spc="-17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ellas</a:t>
            </a:r>
            <a:endParaRPr sz="2000" dirty="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  <a:p>
            <a:pPr>
              <a:spcBef>
                <a:spcPts val="25"/>
              </a:spcBef>
            </a:pPr>
            <a:endParaRPr sz="225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/>
            </a:endParaRPr>
          </a:p>
          <a:p>
            <a:pPr marL="433705"/>
            <a:r>
              <a:rPr sz="1600" b="1" spc="-18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E= </a:t>
            </a:r>
            <a:r>
              <a:rPr sz="1600" b="1" spc="-9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30,29*X1 </a:t>
            </a:r>
            <a:r>
              <a:rPr sz="1600" b="1" spc="-8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+2,55*X2-24,85*X3+27,3*X4-854,045*X5+35,911*X6 </a:t>
            </a:r>
            <a:r>
              <a:rPr sz="1600" b="1" spc="-10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–6617,64 </a:t>
            </a:r>
            <a:r>
              <a:rPr sz="1600" b="1" u="heavy" spc="-130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+</a:t>
            </a:r>
            <a:r>
              <a:rPr sz="1600" b="1" u="heavy" spc="-145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z="1600" b="1" spc="-12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147,24</a:t>
            </a:r>
            <a:endParaRPr sz="1600" dirty="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</p:txBody>
      </p:sp>
      <p:sp>
        <p:nvSpPr>
          <p:cNvPr id="42" name="object 11"/>
          <p:cNvSpPr/>
          <p:nvPr/>
        </p:nvSpPr>
        <p:spPr>
          <a:xfrm>
            <a:off x="1708437" y="3017214"/>
            <a:ext cx="8054340" cy="661670"/>
          </a:xfrm>
          <a:custGeom>
            <a:avLst/>
            <a:gdLst/>
            <a:ahLst/>
            <a:cxnLst/>
            <a:rect l="l" t="t" r="r" b="b"/>
            <a:pathLst>
              <a:path w="8054340" h="661670">
                <a:moveTo>
                  <a:pt x="0" y="110236"/>
                </a:moveTo>
                <a:lnTo>
                  <a:pt x="8669" y="67347"/>
                </a:lnTo>
                <a:lnTo>
                  <a:pt x="32305" y="32305"/>
                </a:lnTo>
                <a:lnTo>
                  <a:pt x="67347" y="8669"/>
                </a:lnTo>
                <a:lnTo>
                  <a:pt x="110235" y="0"/>
                </a:lnTo>
                <a:lnTo>
                  <a:pt x="7944104" y="0"/>
                </a:lnTo>
                <a:lnTo>
                  <a:pt x="7986992" y="8669"/>
                </a:lnTo>
                <a:lnTo>
                  <a:pt x="8022034" y="32305"/>
                </a:lnTo>
                <a:lnTo>
                  <a:pt x="8045670" y="67347"/>
                </a:lnTo>
                <a:lnTo>
                  <a:pt x="8054339" y="110236"/>
                </a:lnTo>
                <a:lnTo>
                  <a:pt x="8054339" y="551180"/>
                </a:lnTo>
                <a:lnTo>
                  <a:pt x="8045670" y="594068"/>
                </a:lnTo>
                <a:lnTo>
                  <a:pt x="8022034" y="629110"/>
                </a:lnTo>
                <a:lnTo>
                  <a:pt x="7986992" y="652746"/>
                </a:lnTo>
                <a:lnTo>
                  <a:pt x="7944104" y="661415"/>
                </a:lnTo>
                <a:lnTo>
                  <a:pt x="110235" y="661415"/>
                </a:lnTo>
                <a:lnTo>
                  <a:pt x="67347" y="652746"/>
                </a:lnTo>
                <a:lnTo>
                  <a:pt x="32305" y="629110"/>
                </a:lnTo>
                <a:lnTo>
                  <a:pt x="8669" y="594068"/>
                </a:lnTo>
                <a:lnTo>
                  <a:pt x="0" y="551180"/>
                </a:lnTo>
                <a:lnTo>
                  <a:pt x="0" y="110236"/>
                </a:lnTo>
                <a:close/>
              </a:path>
            </a:pathLst>
          </a:custGeom>
          <a:ln w="38100">
            <a:solidFill>
              <a:srgbClr val="5B9BD4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3" name="object 14"/>
          <p:cNvSpPr txBox="1"/>
          <p:nvPr/>
        </p:nvSpPr>
        <p:spPr>
          <a:xfrm>
            <a:off x="8965088" y="4078351"/>
            <a:ext cx="28079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b="1" u="sng" spc="-185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R2 </a:t>
            </a:r>
            <a:r>
              <a:rPr b="1" u="sng" spc="-145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=</a:t>
            </a:r>
            <a:r>
              <a:rPr b="1" u="sng" spc="-50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b="1" u="sng" spc="-200" dirty="0">
                <a:uFill>
                  <a:solidFill>
                    <a:srgbClr val="000000"/>
                  </a:solidFill>
                </a:u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96,5%</a:t>
            </a:r>
            <a:endParaRPr dirty="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pc="-10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Hay </a:t>
            </a:r>
            <a:r>
              <a:rPr spc="-4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un </a:t>
            </a:r>
            <a:r>
              <a:rPr spc="-25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3,5% </a:t>
            </a:r>
            <a:r>
              <a:rPr spc="-4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de variación</a:t>
            </a:r>
            <a:r>
              <a:rPr spc="-19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pc="1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por</a:t>
            </a:r>
            <a:endParaRPr dirty="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pc="-1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otras </a:t>
            </a:r>
            <a:r>
              <a:rPr spc="-5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variables </a:t>
            </a:r>
            <a:r>
              <a:rPr spc="-1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no</a:t>
            </a:r>
            <a:r>
              <a:rPr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pc="-55" dirty="0"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conocidas.</a:t>
            </a:r>
            <a:endParaRPr dirty="0"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5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HORNO DE DESTILACIÓN </a:t>
            </a: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ATMOSFÉRICA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702073" y="1421512"/>
            <a:ext cx="18971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</a:rPr>
              <a:t>Línea</a:t>
            </a:r>
            <a:r>
              <a:rPr sz="2400" spc="-19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</a:rPr>
              <a:t> 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/>
              </a:rPr>
              <a:t>base:</a:t>
            </a:r>
          </a:p>
        </p:txBody>
      </p:sp>
      <p:sp>
        <p:nvSpPr>
          <p:cNvPr id="9" name="object 4"/>
          <p:cNvSpPr/>
          <p:nvPr/>
        </p:nvSpPr>
        <p:spPr>
          <a:xfrm>
            <a:off x="329113" y="2234811"/>
            <a:ext cx="6884210" cy="3640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aphicFrame>
        <p:nvGraphicFramePr>
          <p:cNvPr id="10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628358"/>
              </p:ext>
            </p:extLst>
          </p:nvPr>
        </p:nvGraphicFramePr>
        <p:xfrm>
          <a:off x="7592612" y="2312467"/>
          <a:ext cx="4231640" cy="301942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103788"/>
                <a:gridCol w="2127852"/>
              </a:tblGrid>
              <a:tr h="276860">
                <a:tc gridSpan="2">
                  <a:txBody>
                    <a:bodyPr/>
                    <a:lstStyle/>
                    <a:p>
                      <a:pPr marL="502920" algn="ctr">
                        <a:lnSpc>
                          <a:spcPts val="2045"/>
                        </a:lnSpc>
                      </a:pPr>
                      <a:r>
                        <a:rPr sz="1800" spc="-185" dirty="0"/>
                        <a:t>ESTADÍSTICAS </a:t>
                      </a:r>
                      <a:r>
                        <a:rPr sz="1800" spc="-200" dirty="0"/>
                        <a:t>DE LA</a:t>
                      </a:r>
                      <a:r>
                        <a:rPr sz="1800" spc="-245" dirty="0"/>
                        <a:t> </a:t>
                      </a:r>
                      <a:r>
                        <a:rPr sz="1800" spc="-200" dirty="0"/>
                        <a:t>REGRESIÓN</a:t>
                      </a:r>
                      <a:endParaRPr sz="18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8640">
                <a:tc>
                  <a:txBody>
                    <a:bodyPr/>
                    <a:lstStyle/>
                    <a:p>
                      <a:pPr marL="69215" algn="l">
                        <a:lnSpc>
                          <a:spcPts val="2045"/>
                        </a:lnSpc>
                        <a:tabLst>
                          <a:tab pos="2155825" algn="l"/>
                        </a:tabLst>
                      </a:pPr>
                      <a:r>
                        <a:rPr sz="1800" spc="-95" dirty="0" err="1" smtClean="0"/>
                        <a:t>Coeficiente</a:t>
                      </a:r>
                      <a:r>
                        <a:rPr lang="es-CO" sz="1800" spc="-95" baseline="0" dirty="0" smtClean="0"/>
                        <a:t> </a:t>
                      </a:r>
                      <a:r>
                        <a:rPr sz="1800" spc="-90" dirty="0" smtClean="0"/>
                        <a:t>de</a:t>
                      </a:r>
                      <a:endParaRPr sz="1800" dirty="0"/>
                    </a:p>
                    <a:p>
                      <a:pPr marL="69215" algn="l">
                        <a:lnSpc>
                          <a:spcPct val="100000"/>
                        </a:lnSpc>
                      </a:pPr>
                      <a:r>
                        <a:rPr sz="1800" spc="-95" dirty="0"/>
                        <a:t>correlación</a:t>
                      </a:r>
                      <a:r>
                        <a:rPr sz="1800" spc="-160" dirty="0"/>
                        <a:t> </a:t>
                      </a:r>
                      <a:r>
                        <a:rPr sz="1800" spc="-65" dirty="0"/>
                        <a:t>múltiple</a:t>
                      </a:r>
                      <a:endParaRPr sz="18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ts val="2275"/>
                        </a:lnSpc>
                      </a:pPr>
                      <a:r>
                        <a:rPr sz="2000" spc="-5" dirty="0" smtClean="0"/>
                        <a:t>0,</a:t>
                      </a:r>
                      <a:r>
                        <a:rPr sz="2000" spc="5" dirty="0" smtClean="0"/>
                        <a:t>9</a:t>
                      </a:r>
                      <a:endParaRPr sz="20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48640">
                <a:tc>
                  <a:txBody>
                    <a:bodyPr/>
                    <a:lstStyle/>
                    <a:p>
                      <a:pPr marL="69215" algn="l">
                        <a:lnSpc>
                          <a:spcPts val="2050"/>
                        </a:lnSpc>
                        <a:tabLst>
                          <a:tab pos="2155825" algn="l"/>
                        </a:tabLst>
                      </a:pPr>
                      <a:r>
                        <a:rPr sz="1800" spc="-95" dirty="0" err="1" smtClean="0"/>
                        <a:t>Coeficiente</a:t>
                      </a:r>
                      <a:r>
                        <a:rPr lang="es-CO" sz="1800" spc="-95" baseline="0" dirty="0" smtClean="0"/>
                        <a:t> </a:t>
                      </a:r>
                      <a:r>
                        <a:rPr sz="1800" spc="-90" dirty="0" smtClean="0"/>
                        <a:t>de</a:t>
                      </a:r>
                      <a:endParaRPr sz="1800" dirty="0"/>
                    </a:p>
                    <a:p>
                      <a:pPr marL="69215" algn="l">
                        <a:lnSpc>
                          <a:spcPct val="100000"/>
                        </a:lnSpc>
                      </a:pPr>
                      <a:r>
                        <a:rPr sz="1800" spc="-85" dirty="0"/>
                        <a:t>determinación</a:t>
                      </a:r>
                      <a:r>
                        <a:rPr sz="1800" spc="-130" dirty="0"/>
                        <a:t> </a:t>
                      </a:r>
                      <a:r>
                        <a:rPr sz="1800" spc="-175" dirty="0"/>
                        <a:t>R^2</a:t>
                      </a:r>
                      <a:endParaRPr sz="18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4" algn="ctr">
                        <a:lnSpc>
                          <a:spcPts val="2280"/>
                        </a:lnSpc>
                      </a:pPr>
                      <a:r>
                        <a:rPr sz="2000" spc="-5" dirty="0" smtClean="0"/>
                        <a:t>0,83</a:t>
                      </a:r>
                      <a:endParaRPr sz="20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73685">
                <a:tc>
                  <a:txBody>
                    <a:bodyPr/>
                    <a:lstStyle/>
                    <a:p>
                      <a:pPr marL="69215" algn="l">
                        <a:lnSpc>
                          <a:spcPts val="2050"/>
                        </a:lnSpc>
                      </a:pPr>
                      <a:r>
                        <a:rPr sz="1800" spc="-175" dirty="0"/>
                        <a:t>R^2</a:t>
                      </a:r>
                      <a:r>
                        <a:rPr sz="1800" spc="-55" dirty="0"/>
                        <a:t> </a:t>
                      </a:r>
                      <a:r>
                        <a:rPr sz="1800" spc="-105" dirty="0"/>
                        <a:t>ajustado</a:t>
                      </a:r>
                      <a:endParaRPr sz="1800" b="1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ts val="2050"/>
                        </a:lnSpc>
                      </a:pPr>
                      <a:r>
                        <a:rPr sz="1800" spc="-5" dirty="0" smtClean="0"/>
                        <a:t>0,83</a:t>
                      </a:r>
                      <a:endParaRPr sz="18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48640">
                <a:tc>
                  <a:txBody>
                    <a:bodyPr/>
                    <a:lstStyle/>
                    <a:p>
                      <a:pPr marL="69215" algn="l">
                        <a:lnSpc>
                          <a:spcPts val="2050"/>
                        </a:lnSpc>
                        <a:tabLst>
                          <a:tab pos="1844675" algn="l"/>
                        </a:tabLst>
                      </a:pPr>
                      <a:r>
                        <a:rPr sz="1800" spc="-85" dirty="0" smtClean="0"/>
                        <a:t>Error</a:t>
                      </a:r>
                      <a:r>
                        <a:rPr lang="es-CO" sz="1800" spc="-85" baseline="0" dirty="0" smtClean="0"/>
                        <a:t> </a:t>
                      </a:r>
                      <a:r>
                        <a:rPr sz="1800" spc="-75" dirty="0" err="1" smtClean="0"/>
                        <a:t>típico</a:t>
                      </a:r>
                      <a:endParaRPr sz="1800" dirty="0"/>
                    </a:p>
                    <a:p>
                      <a:pPr marL="69215" algn="l">
                        <a:lnSpc>
                          <a:spcPct val="100000"/>
                        </a:lnSpc>
                      </a:pPr>
                      <a:r>
                        <a:rPr sz="1800" spc="-55" dirty="0"/>
                        <a:t>(MMBTU/día)</a:t>
                      </a:r>
                      <a:endParaRPr sz="18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ts val="2050"/>
                        </a:lnSpc>
                      </a:pPr>
                      <a:r>
                        <a:rPr sz="1800" dirty="0" smtClean="0"/>
                        <a:t>323,</a:t>
                      </a:r>
                      <a:r>
                        <a:rPr sz="1800" spc="5" dirty="0" smtClean="0"/>
                        <a:t>8</a:t>
                      </a:r>
                      <a:endParaRPr sz="18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69215" algn="l">
                        <a:lnSpc>
                          <a:spcPts val="2050"/>
                        </a:lnSpc>
                      </a:pPr>
                      <a:r>
                        <a:rPr sz="1800" spc="-80" dirty="0"/>
                        <a:t>Nivel </a:t>
                      </a:r>
                      <a:r>
                        <a:rPr sz="1800" spc="-95" dirty="0"/>
                        <a:t>de</a:t>
                      </a:r>
                      <a:r>
                        <a:rPr sz="1800" spc="-170" dirty="0"/>
                        <a:t> </a:t>
                      </a:r>
                      <a:r>
                        <a:rPr sz="1800" spc="-110" dirty="0"/>
                        <a:t>significación</a:t>
                      </a:r>
                      <a:endParaRPr sz="1800" b="1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2050"/>
                        </a:lnSpc>
                      </a:pPr>
                      <a:r>
                        <a:rPr sz="1800" spc="-5" dirty="0"/>
                        <a:t>95%</a:t>
                      </a:r>
                      <a:endParaRPr sz="1800" b="1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48640">
                <a:tc>
                  <a:txBody>
                    <a:bodyPr/>
                    <a:lstStyle/>
                    <a:p>
                      <a:pPr marL="69215" algn="l">
                        <a:lnSpc>
                          <a:spcPts val="2050"/>
                        </a:lnSpc>
                      </a:pPr>
                      <a:r>
                        <a:rPr sz="1800" spc="-90" dirty="0"/>
                        <a:t>Valor </a:t>
                      </a:r>
                      <a:r>
                        <a:rPr sz="1800" spc="-85" dirty="0"/>
                        <a:t>critico </a:t>
                      </a:r>
                      <a:r>
                        <a:rPr sz="1800" spc="-95" dirty="0"/>
                        <a:t>de</a:t>
                      </a:r>
                      <a:r>
                        <a:rPr sz="1800" spc="-200" dirty="0"/>
                        <a:t> </a:t>
                      </a:r>
                      <a:r>
                        <a:rPr sz="1800" spc="-220" dirty="0"/>
                        <a:t>F</a:t>
                      </a:r>
                      <a:endParaRPr sz="18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 algn="ctr">
                        <a:lnSpc>
                          <a:spcPts val="2050"/>
                        </a:lnSpc>
                      </a:pPr>
                      <a:r>
                        <a:rPr sz="1800" spc="-100" dirty="0" smtClean="0"/>
                        <a:t>2,2</a:t>
                      </a:r>
                      <a:r>
                        <a:rPr lang="es-MX" sz="1800" spc="-100" dirty="0" smtClean="0"/>
                        <a:t>3 </a:t>
                      </a:r>
                      <a:r>
                        <a:rPr sz="1800" u="sng" spc="-105" dirty="0" smtClean="0">
                          <a:uFill>
                            <a:solidFill>
                              <a:srgbClr val="4471C4"/>
                            </a:solidFill>
                          </a:uFill>
                        </a:rPr>
                        <a:t>E-54</a:t>
                      </a:r>
                      <a:r>
                        <a:rPr sz="1800" u="sng" spc="25" dirty="0" smtClean="0">
                          <a:uFill>
                            <a:solidFill>
                              <a:srgbClr val="4471C4"/>
                            </a:solidFill>
                          </a:uFill>
                        </a:rPr>
                        <a:t> </a:t>
                      </a:r>
                      <a:endParaRPr sz="18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bject 8"/>
          <p:cNvSpPr txBox="1"/>
          <p:nvPr/>
        </p:nvSpPr>
        <p:spPr>
          <a:xfrm>
            <a:off x="2783632" y="1423848"/>
            <a:ext cx="361632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22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E= </a:t>
            </a:r>
            <a:r>
              <a:rPr sz="20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29,229*P </a:t>
            </a:r>
            <a:r>
              <a:rPr sz="2000" spc="-16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+ </a:t>
            </a:r>
            <a:r>
              <a:rPr sz="2000" spc="-6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446,85</a:t>
            </a:r>
            <a:r>
              <a:rPr sz="2000" spc="-9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z="20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[MMBTU/d]</a:t>
            </a:r>
            <a:endParaRPr sz="200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</p:txBody>
      </p:sp>
      <p:sp>
        <p:nvSpPr>
          <p:cNvPr id="12" name="object 9"/>
          <p:cNvSpPr/>
          <p:nvPr/>
        </p:nvSpPr>
        <p:spPr>
          <a:xfrm>
            <a:off x="2592534" y="2912002"/>
            <a:ext cx="4084954" cy="1375410"/>
          </a:xfrm>
          <a:custGeom>
            <a:avLst/>
            <a:gdLst/>
            <a:ahLst/>
            <a:cxnLst/>
            <a:rect l="l" t="t" r="r" b="b"/>
            <a:pathLst>
              <a:path w="4084954" h="1375410">
                <a:moveTo>
                  <a:pt x="1739" y="1318925"/>
                </a:moveTo>
                <a:lnTo>
                  <a:pt x="0" y="1308553"/>
                </a:lnTo>
                <a:lnTo>
                  <a:pt x="949" y="1297447"/>
                </a:lnTo>
                <a:lnTo>
                  <a:pt x="4544" y="1285628"/>
                </a:lnTo>
                <a:lnTo>
                  <a:pt x="30756" y="1246098"/>
                </a:lnTo>
                <a:lnTo>
                  <a:pt x="60645" y="1216555"/>
                </a:lnTo>
                <a:lnTo>
                  <a:pt x="100052" y="1184650"/>
                </a:lnTo>
                <a:lnTo>
                  <a:pt x="148624" y="1150547"/>
                </a:lnTo>
                <a:lnTo>
                  <a:pt x="206008" y="1114408"/>
                </a:lnTo>
                <a:lnTo>
                  <a:pt x="271849" y="1076398"/>
                </a:lnTo>
                <a:lnTo>
                  <a:pt x="307830" y="1056741"/>
                </a:lnTo>
                <a:lnTo>
                  <a:pt x="345793" y="1036679"/>
                </a:lnTo>
                <a:lnTo>
                  <a:pt x="385694" y="1016229"/>
                </a:lnTo>
                <a:lnTo>
                  <a:pt x="427488" y="995414"/>
                </a:lnTo>
                <a:lnTo>
                  <a:pt x="471130" y="974254"/>
                </a:lnTo>
                <a:lnTo>
                  <a:pt x="516578" y="952768"/>
                </a:lnTo>
                <a:lnTo>
                  <a:pt x="563786" y="930978"/>
                </a:lnTo>
                <a:lnTo>
                  <a:pt x="612711" y="908904"/>
                </a:lnTo>
                <a:lnTo>
                  <a:pt x="663308" y="886565"/>
                </a:lnTo>
                <a:lnTo>
                  <a:pt x="715533" y="863984"/>
                </a:lnTo>
                <a:lnTo>
                  <a:pt x="769341" y="841179"/>
                </a:lnTo>
                <a:lnTo>
                  <a:pt x="824689" y="818172"/>
                </a:lnTo>
                <a:lnTo>
                  <a:pt x="881532" y="794982"/>
                </a:lnTo>
                <a:lnTo>
                  <a:pt x="939827" y="771631"/>
                </a:lnTo>
                <a:lnTo>
                  <a:pt x="999528" y="748138"/>
                </a:lnTo>
                <a:lnTo>
                  <a:pt x="1060592" y="724524"/>
                </a:lnTo>
                <a:lnTo>
                  <a:pt x="1122974" y="700810"/>
                </a:lnTo>
                <a:lnTo>
                  <a:pt x="1186630" y="677016"/>
                </a:lnTo>
                <a:lnTo>
                  <a:pt x="1251517" y="653162"/>
                </a:lnTo>
                <a:lnTo>
                  <a:pt x="1317589" y="629269"/>
                </a:lnTo>
                <a:lnTo>
                  <a:pt x="1384803" y="605357"/>
                </a:lnTo>
                <a:lnTo>
                  <a:pt x="1453114" y="581446"/>
                </a:lnTo>
                <a:lnTo>
                  <a:pt x="1522478" y="557557"/>
                </a:lnTo>
                <a:lnTo>
                  <a:pt x="1592851" y="533711"/>
                </a:lnTo>
                <a:lnTo>
                  <a:pt x="1664188" y="509927"/>
                </a:lnTo>
                <a:lnTo>
                  <a:pt x="1736446" y="486227"/>
                </a:lnTo>
                <a:lnTo>
                  <a:pt x="1809581" y="462630"/>
                </a:lnTo>
                <a:lnTo>
                  <a:pt x="1883547" y="439157"/>
                </a:lnTo>
                <a:lnTo>
                  <a:pt x="1958301" y="415828"/>
                </a:lnTo>
                <a:lnTo>
                  <a:pt x="2033166" y="392858"/>
                </a:lnTo>
                <a:lnTo>
                  <a:pt x="2107462" y="370453"/>
                </a:lnTo>
                <a:lnTo>
                  <a:pt x="2181141" y="348619"/>
                </a:lnTo>
                <a:lnTo>
                  <a:pt x="2254155" y="327366"/>
                </a:lnTo>
                <a:lnTo>
                  <a:pt x="2326457" y="306702"/>
                </a:lnTo>
                <a:lnTo>
                  <a:pt x="2397998" y="286635"/>
                </a:lnTo>
                <a:lnTo>
                  <a:pt x="2468730" y="267172"/>
                </a:lnTo>
                <a:lnTo>
                  <a:pt x="2538605" y="248323"/>
                </a:lnTo>
                <a:lnTo>
                  <a:pt x="2607575" y="230094"/>
                </a:lnTo>
                <a:lnTo>
                  <a:pt x="2675592" y="212495"/>
                </a:lnTo>
                <a:lnTo>
                  <a:pt x="2742609" y="195534"/>
                </a:lnTo>
                <a:lnTo>
                  <a:pt x="2808576" y="179217"/>
                </a:lnTo>
                <a:lnTo>
                  <a:pt x="2873447" y="163555"/>
                </a:lnTo>
                <a:lnTo>
                  <a:pt x="2937173" y="148554"/>
                </a:lnTo>
                <a:lnTo>
                  <a:pt x="2999706" y="134222"/>
                </a:lnTo>
                <a:lnTo>
                  <a:pt x="3060998" y="120569"/>
                </a:lnTo>
                <a:lnTo>
                  <a:pt x="3121001" y="107602"/>
                </a:lnTo>
                <a:lnTo>
                  <a:pt x="3179667" y="95329"/>
                </a:lnTo>
                <a:lnTo>
                  <a:pt x="3236948" y="83759"/>
                </a:lnTo>
                <a:lnTo>
                  <a:pt x="3292797" y="72898"/>
                </a:lnTo>
                <a:lnTo>
                  <a:pt x="3347164" y="62757"/>
                </a:lnTo>
                <a:lnTo>
                  <a:pt x="3400003" y="53342"/>
                </a:lnTo>
                <a:lnTo>
                  <a:pt x="3451264" y="44662"/>
                </a:lnTo>
                <a:lnTo>
                  <a:pt x="3500901" y="36725"/>
                </a:lnTo>
                <a:lnTo>
                  <a:pt x="3548864" y="29538"/>
                </a:lnTo>
                <a:lnTo>
                  <a:pt x="3595107" y="23111"/>
                </a:lnTo>
                <a:lnTo>
                  <a:pt x="3639581" y="17452"/>
                </a:lnTo>
                <a:lnTo>
                  <a:pt x="3682238" y="12567"/>
                </a:lnTo>
                <a:lnTo>
                  <a:pt x="3723029" y="8467"/>
                </a:lnTo>
                <a:lnTo>
                  <a:pt x="3761908" y="5157"/>
                </a:lnTo>
                <a:lnTo>
                  <a:pt x="3833734" y="946"/>
                </a:lnTo>
                <a:lnTo>
                  <a:pt x="3897333" y="0"/>
                </a:lnTo>
                <a:lnTo>
                  <a:pt x="3925926" y="770"/>
                </a:lnTo>
                <a:lnTo>
                  <a:pt x="3976462" y="4841"/>
                </a:lnTo>
                <a:lnTo>
                  <a:pt x="4017810" y="12338"/>
                </a:lnTo>
                <a:lnTo>
                  <a:pt x="4061764" y="30150"/>
                </a:lnTo>
                <a:lnTo>
                  <a:pt x="4084623" y="66418"/>
                </a:lnTo>
                <a:lnTo>
                  <a:pt x="4083674" y="77532"/>
                </a:lnTo>
                <a:lnTo>
                  <a:pt x="4065132" y="115067"/>
                </a:lnTo>
                <a:lnTo>
                  <a:pt x="4023979" y="158464"/>
                </a:lnTo>
                <a:lnTo>
                  <a:pt x="3984572" y="190380"/>
                </a:lnTo>
                <a:lnTo>
                  <a:pt x="3936001" y="224493"/>
                </a:lnTo>
                <a:lnTo>
                  <a:pt x="3878619" y="260640"/>
                </a:lnTo>
                <a:lnTo>
                  <a:pt x="3812780" y="298658"/>
                </a:lnTo>
                <a:lnTo>
                  <a:pt x="3776800" y="318318"/>
                </a:lnTo>
                <a:lnTo>
                  <a:pt x="3738838" y="338384"/>
                </a:lnTo>
                <a:lnTo>
                  <a:pt x="3698939" y="358836"/>
                </a:lnTo>
                <a:lnTo>
                  <a:pt x="3657147" y="379654"/>
                </a:lnTo>
                <a:lnTo>
                  <a:pt x="3613505" y="400817"/>
                </a:lnTo>
                <a:lnTo>
                  <a:pt x="3568060" y="422305"/>
                </a:lnTo>
                <a:lnTo>
                  <a:pt x="3520853" y="444097"/>
                </a:lnTo>
                <a:lnTo>
                  <a:pt x="3471931" y="466173"/>
                </a:lnTo>
                <a:lnTo>
                  <a:pt x="3421337" y="488513"/>
                </a:lnTo>
                <a:lnTo>
                  <a:pt x="3369115" y="511097"/>
                </a:lnTo>
                <a:lnTo>
                  <a:pt x="3315309" y="533903"/>
                </a:lnTo>
                <a:lnTo>
                  <a:pt x="3259964" y="556911"/>
                </a:lnTo>
                <a:lnTo>
                  <a:pt x="3203124" y="580102"/>
                </a:lnTo>
                <a:lnTo>
                  <a:pt x="3144834" y="603454"/>
                </a:lnTo>
                <a:lnTo>
                  <a:pt x="3085136" y="626948"/>
                </a:lnTo>
                <a:lnTo>
                  <a:pt x="3024077" y="650562"/>
                </a:lnTo>
                <a:lnTo>
                  <a:pt x="2961699" y="674277"/>
                </a:lnTo>
                <a:lnTo>
                  <a:pt x="2898047" y="698072"/>
                </a:lnTo>
                <a:lnTo>
                  <a:pt x="2833166" y="721926"/>
                </a:lnTo>
                <a:lnTo>
                  <a:pt x="2767099" y="745820"/>
                </a:lnTo>
                <a:lnTo>
                  <a:pt x="2699891" y="769733"/>
                </a:lnTo>
                <a:lnTo>
                  <a:pt x="2631586" y="793644"/>
                </a:lnTo>
                <a:lnTo>
                  <a:pt x="2562228" y="817532"/>
                </a:lnTo>
                <a:lnTo>
                  <a:pt x="2491861" y="841379"/>
                </a:lnTo>
                <a:lnTo>
                  <a:pt x="2420531" y="865163"/>
                </a:lnTo>
                <a:lnTo>
                  <a:pt x="2348280" y="888863"/>
                </a:lnTo>
                <a:lnTo>
                  <a:pt x="2275153" y="912460"/>
                </a:lnTo>
                <a:lnTo>
                  <a:pt x="2201195" y="935933"/>
                </a:lnTo>
                <a:lnTo>
                  <a:pt x="2126449" y="959261"/>
                </a:lnTo>
                <a:lnTo>
                  <a:pt x="2051584" y="982223"/>
                </a:lnTo>
                <a:lnTo>
                  <a:pt x="1977288" y="1004622"/>
                </a:lnTo>
                <a:lnTo>
                  <a:pt x="1903609" y="1026448"/>
                </a:lnTo>
                <a:lnTo>
                  <a:pt x="1830595" y="1047695"/>
                </a:lnTo>
                <a:lnTo>
                  <a:pt x="1758293" y="1068354"/>
                </a:lnTo>
                <a:lnTo>
                  <a:pt x="1686752" y="1088416"/>
                </a:lnTo>
                <a:lnTo>
                  <a:pt x="1616020" y="1107875"/>
                </a:lnTo>
                <a:lnTo>
                  <a:pt x="1546145" y="1126720"/>
                </a:lnTo>
                <a:lnTo>
                  <a:pt x="1477174" y="1144946"/>
                </a:lnTo>
                <a:lnTo>
                  <a:pt x="1409156" y="1162542"/>
                </a:lnTo>
                <a:lnTo>
                  <a:pt x="1342140" y="1179501"/>
                </a:lnTo>
                <a:lnTo>
                  <a:pt x="1276171" y="1195816"/>
                </a:lnTo>
                <a:lnTo>
                  <a:pt x="1211300" y="1211477"/>
                </a:lnTo>
                <a:lnTo>
                  <a:pt x="1147573" y="1226476"/>
                </a:lnTo>
                <a:lnTo>
                  <a:pt x="1085040" y="1240806"/>
                </a:lnTo>
                <a:lnTo>
                  <a:pt x="1023747" y="1254459"/>
                </a:lnTo>
                <a:lnTo>
                  <a:pt x="963742" y="1267425"/>
                </a:lnTo>
                <a:lnTo>
                  <a:pt x="905075" y="1279698"/>
                </a:lnTo>
                <a:lnTo>
                  <a:pt x="847792" y="1291268"/>
                </a:lnTo>
                <a:lnTo>
                  <a:pt x="791942" y="1302128"/>
                </a:lnTo>
                <a:lnTo>
                  <a:pt x="737573" y="1312269"/>
                </a:lnTo>
                <a:lnTo>
                  <a:pt x="684732" y="1321684"/>
                </a:lnTo>
                <a:lnTo>
                  <a:pt x="633469" y="1330364"/>
                </a:lnTo>
                <a:lnTo>
                  <a:pt x="583830" y="1338302"/>
                </a:lnTo>
                <a:lnTo>
                  <a:pt x="535864" y="1345488"/>
                </a:lnTo>
                <a:lnTo>
                  <a:pt x="489618" y="1351915"/>
                </a:lnTo>
                <a:lnTo>
                  <a:pt x="445142" y="1357574"/>
                </a:lnTo>
                <a:lnTo>
                  <a:pt x="402482" y="1362458"/>
                </a:lnTo>
                <a:lnTo>
                  <a:pt x="361687" y="1366558"/>
                </a:lnTo>
                <a:lnTo>
                  <a:pt x="322804" y="1369867"/>
                </a:lnTo>
                <a:lnTo>
                  <a:pt x="250970" y="1374075"/>
                </a:lnTo>
                <a:lnTo>
                  <a:pt x="187363" y="1375018"/>
                </a:lnTo>
                <a:lnTo>
                  <a:pt x="158764" y="1374245"/>
                </a:lnTo>
                <a:lnTo>
                  <a:pt x="108217" y="1370168"/>
                </a:lnTo>
                <a:lnTo>
                  <a:pt x="66857" y="1362663"/>
                </a:lnTo>
                <a:lnTo>
                  <a:pt x="22883" y="1344835"/>
                </a:lnTo>
                <a:lnTo>
                  <a:pt x="1739" y="1318925"/>
                </a:lnTo>
                <a:close/>
              </a:path>
            </a:pathLst>
          </a:custGeom>
          <a:ln w="12699">
            <a:solidFill>
              <a:srgbClr val="41709C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object 10"/>
          <p:cNvSpPr txBox="1"/>
          <p:nvPr/>
        </p:nvSpPr>
        <p:spPr>
          <a:xfrm>
            <a:off x="7672369" y="1408609"/>
            <a:ext cx="3399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19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P: </a:t>
            </a:r>
            <a:r>
              <a:rPr sz="2000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BPD. </a:t>
            </a:r>
            <a:r>
              <a:rPr sz="2000" spc="-10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Variable </a:t>
            </a:r>
            <a:r>
              <a:rPr sz="2000" spc="-114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no</a:t>
            </a:r>
            <a:r>
              <a:rPr sz="20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</a:t>
            </a:r>
            <a:r>
              <a:rPr sz="2000" spc="-85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controlable</a:t>
            </a:r>
            <a:endParaRPr sz="200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5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RANGOS RECOMENDADOS PARA VARIABLES OPERATIVAS SIGNIFICATIVAS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198394"/>
              </p:ext>
            </p:extLst>
          </p:nvPr>
        </p:nvGraphicFramePr>
        <p:xfrm>
          <a:off x="911424" y="1376943"/>
          <a:ext cx="9577064" cy="429768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189009"/>
                <a:gridCol w="1619303"/>
                <a:gridCol w="1008112"/>
                <a:gridCol w="1152128"/>
                <a:gridCol w="1296144"/>
                <a:gridCol w="3312368"/>
              </a:tblGrid>
              <a:tr h="415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</a:rPr>
                        <a:t>Variable operacional</a:t>
                      </a:r>
                      <a:r>
                        <a:rPr lang="es-CO" sz="16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 </a:t>
                      </a:r>
                      <a:r>
                        <a:rPr lang="es-CO" sz="1600" dirty="0" smtClean="0">
                          <a:effectLst/>
                        </a:rPr>
                        <a:t>Ventana</a:t>
                      </a:r>
                      <a:r>
                        <a:rPr lang="es-CO" sz="1600" baseline="0" dirty="0" smtClean="0">
                          <a:effectLst/>
                        </a:rPr>
                        <a:t> operacional</a:t>
                      </a:r>
                      <a:endParaRPr lang="es-CO" sz="16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 sigma </a:t>
                      </a:r>
                      <a:endParaRPr lang="es-CO" sz="14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Diseño </a:t>
                      </a:r>
                      <a:endParaRPr lang="es-CO" sz="14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Operación </a:t>
                      </a:r>
                      <a:endParaRPr lang="es-CO" sz="14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Recomendación </a:t>
                      </a:r>
                      <a:endParaRPr lang="es-CO" sz="14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200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PCI  (</a:t>
                      </a:r>
                      <a:r>
                        <a:rPr lang="es-CO" sz="1600" dirty="0" err="1">
                          <a:effectLst/>
                        </a:rPr>
                        <a:t>Btu</a:t>
                      </a:r>
                      <a:r>
                        <a:rPr lang="es-CO" sz="1600" dirty="0">
                          <a:effectLst/>
                        </a:rPr>
                        <a:t>/ft3)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marL="132715" indent="-132715"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Límite Inferior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879,94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898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780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</a:rPr>
                        <a:t>898 - 963,5 </a:t>
                      </a:r>
                      <a:r>
                        <a:rPr lang="es-CO" sz="1600" dirty="0" err="1" smtClean="0">
                          <a:effectLst/>
                        </a:rPr>
                        <a:t>Btu</a:t>
                      </a:r>
                      <a:r>
                        <a:rPr lang="es-CO" sz="1600" dirty="0" smtClean="0">
                          <a:effectLst/>
                        </a:rPr>
                        <a:t>/pie3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</a:tr>
              <a:tr h="3200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Límite Superior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963,5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1045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1100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T entrada (°F)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Límite Inferior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582,51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597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584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O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</a:rPr>
                        <a:t>585 – 597 °F</a:t>
                      </a:r>
                      <a:endParaRPr lang="es-CO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</a:tr>
              <a:tr h="3200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Límite Superior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596,69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T salida (°F)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Límite Inferior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673,86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700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680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O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</a:rPr>
                        <a:t>675 </a:t>
                      </a:r>
                      <a:r>
                        <a:rPr lang="es-CO" sz="1600" dirty="0">
                          <a:effectLst/>
                        </a:rPr>
                        <a:t>-</a:t>
                      </a:r>
                      <a:r>
                        <a:rPr lang="es-CO" sz="1600" dirty="0" smtClean="0">
                          <a:effectLst/>
                        </a:rPr>
                        <a:t>689 °F</a:t>
                      </a:r>
                      <a:r>
                        <a:rPr lang="es-CO" sz="16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</a:tr>
              <a:tr h="3851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Límite Superior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689,12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Tiro (in H2O)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Límite Inferior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-0,39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-0,1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-0,3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</a:rPr>
                        <a:t>Tiro </a:t>
                      </a:r>
                      <a:r>
                        <a:rPr lang="es-CO" sz="1600" dirty="0">
                          <a:effectLst/>
                        </a:rPr>
                        <a:t>-0,1 in H2O y Máx. -0,39</a:t>
                      </a:r>
                      <a:endParaRPr lang="es-CO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</a:tr>
              <a:tr h="3200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Límite Superior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-0,27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Oxigeno (%)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Límite Inferior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2,67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3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 3 y 6%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entre 2,77% ( a altas cargas) y máximo 4,38%</a:t>
                      </a:r>
                      <a:endParaRPr lang="es-CO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anchorCtr="1"/>
                </a:tc>
              </a:tr>
              <a:tr h="3200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Límite Superior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5,03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4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99422" y="23117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EVOLUCIÓN DE LOS SISTEMAS DE GESTIÓN ENERGÉTICA 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1487488" y="1504570"/>
            <a:ext cx="1872208" cy="338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7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2001</a:t>
            </a:r>
            <a:r>
              <a:rPr lang="es-ES" sz="17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Dinamarca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06" y="1157248"/>
            <a:ext cx="912070" cy="4830611"/>
          </a:xfrm>
          <a:prstGeom prst="rect">
            <a:avLst/>
          </a:prstGeom>
        </p:spPr>
      </p:pic>
      <p:sp>
        <p:nvSpPr>
          <p:cNvPr id="24" name="Marcador de contenido 8"/>
          <p:cNvSpPr txBox="1">
            <a:spLocks/>
          </p:cNvSpPr>
          <p:nvPr/>
        </p:nvSpPr>
        <p:spPr>
          <a:xfrm>
            <a:off x="3241344" y="1504570"/>
            <a:ext cx="8424936" cy="672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* DS 2403:2001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Management –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Specification</a:t>
            </a:r>
            <a:endParaRPr lang="es-ES" sz="14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* DS/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INF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136:2001 </a:t>
            </a:r>
            <a:r>
              <a:rPr lang="es-ES" sz="14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Management –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Guidance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on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Management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18" name="Marcador de contenido 8"/>
          <p:cNvSpPr txBox="1">
            <a:spLocks/>
          </p:cNvSpPr>
          <p:nvPr/>
        </p:nvSpPr>
        <p:spPr>
          <a:xfrm>
            <a:off x="1487486" y="2055988"/>
            <a:ext cx="1872208" cy="338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7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2003</a:t>
            </a:r>
            <a:r>
              <a:rPr lang="es-ES" sz="17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Suecia</a:t>
            </a:r>
          </a:p>
        </p:txBody>
      </p:sp>
      <p:sp>
        <p:nvSpPr>
          <p:cNvPr id="19" name="Marcador de contenido 8"/>
          <p:cNvSpPr txBox="1">
            <a:spLocks/>
          </p:cNvSpPr>
          <p:nvPr/>
        </p:nvSpPr>
        <p:spPr>
          <a:xfrm>
            <a:off x="3241343" y="2134235"/>
            <a:ext cx="8457597" cy="410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SS 627750:2003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Management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Systems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Specification</a:t>
            </a:r>
            <a:endParaRPr lang="es-ES" sz="14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27" name="Marcador de contenido 8"/>
          <p:cNvSpPr txBox="1">
            <a:spLocks/>
          </p:cNvSpPr>
          <p:nvPr/>
        </p:nvSpPr>
        <p:spPr>
          <a:xfrm>
            <a:off x="1487486" y="2544563"/>
            <a:ext cx="1872208" cy="338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7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2004 </a:t>
            </a:r>
            <a:r>
              <a:rPr lang="es-ES" sz="17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Holanda</a:t>
            </a:r>
          </a:p>
        </p:txBody>
      </p:sp>
      <p:sp>
        <p:nvSpPr>
          <p:cNvPr id="30" name="Marcador de contenido 8"/>
          <p:cNvSpPr txBox="1">
            <a:spLocks/>
          </p:cNvSpPr>
          <p:nvPr/>
        </p:nvSpPr>
        <p:spPr>
          <a:xfrm>
            <a:off x="3241342" y="2544563"/>
            <a:ext cx="8424936" cy="672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Management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System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Specification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With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Guidance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for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Use, June 2004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publication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of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SenterNovem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34" name="Marcador de contenido 8"/>
          <p:cNvSpPr txBox="1">
            <a:spLocks/>
          </p:cNvSpPr>
          <p:nvPr/>
        </p:nvSpPr>
        <p:spPr>
          <a:xfrm>
            <a:off x="1487486" y="3098855"/>
            <a:ext cx="1872208" cy="338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7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2005</a:t>
            </a:r>
            <a:r>
              <a:rPr lang="es-ES" sz="17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Irlanda</a:t>
            </a:r>
          </a:p>
        </p:txBody>
      </p:sp>
      <p:sp>
        <p:nvSpPr>
          <p:cNvPr id="35" name="Marcador de contenido 8"/>
          <p:cNvSpPr txBox="1">
            <a:spLocks/>
          </p:cNvSpPr>
          <p:nvPr/>
        </p:nvSpPr>
        <p:spPr>
          <a:xfrm>
            <a:off x="3241342" y="3098855"/>
            <a:ext cx="8424936" cy="672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*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IS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393:2005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Management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System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–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Specification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with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Guidance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for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Use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*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IS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393:2005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Technical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Guideline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(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December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2006)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37" name="Marcador de contenido 8"/>
          <p:cNvSpPr txBox="1">
            <a:spLocks/>
          </p:cNvSpPr>
          <p:nvPr/>
        </p:nvSpPr>
        <p:spPr>
          <a:xfrm>
            <a:off x="1468940" y="3701185"/>
            <a:ext cx="1872208" cy="338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7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2006</a:t>
            </a:r>
            <a:r>
              <a:rPr lang="es-ES" sz="17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Alemania</a:t>
            </a:r>
          </a:p>
        </p:txBody>
      </p:sp>
      <p:sp>
        <p:nvSpPr>
          <p:cNvPr id="38" name="Marcador de contenido 8"/>
          <p:cNvSpPr txBox="1">
            <a:spLocks/>
          </p:cNvSpPr>
          <p:nvPr/>
        </p:nvSpPr>
        <p:spPr>
          <a:xfrm>
            <a:off x="3222796" y="3701185"/>
            <a:ext cx="8424936" cy="488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VDI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4602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Blatt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1:2006-04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Management –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Terms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,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definitions</a:t>
            </a:r>
            <a:endParaRPr lang="es-ES" sz="14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40" name="Marcador de contenido 8"/>
          <p:cNvSpPr txBox="1">
            <a:spLocks/>
          </p:cNvSpPr>
          <p:nvPr/>
        </p:nvSpPr>
        <p:spPr>
          <a:xfrm>
            <a:off x="1468940" y="4306303"/>
            <a:ext cx="1872208" cy="338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7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2007</a:t>
            </a:r>
            <a:r>
              <a:rPr lang="es-ES" sz="17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España</a:t>
            </a:r>
          </a:p>
        </p:txBody>
      </p:sp>
      <p:sp>
        <p:nvSpPr>
          <p:cNvPr id="41" name="Marcador de contenido 8"/>
          <p:cNvSpPr txBox="1">
            <a:spLocks/>
          </p:cNvSpPr>
          <p:nvPr/>
        </p:nvSpPr>
        <p:spPr>
          <a:xfrm>
            <a:off x="3222796" y="4306303"/>
            <a:ext cx="8424936" cy="488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2007: UNE 216301 “Sistema de Gestión Energética”</a:t>
            </a:r>
          </a:p>
        </p:txBody>
      </p:sp>
      <p:sp>
        <p:nvSpPr>
          <p:cNvPr id="43" name="Marcador de contenido 8"/>
          <p:cNvSpPr txBox="1">
            <a:spLocks/>
          </p:cNvSpPr>
          <p:nvPr/>
        </p:nvSpPr>
        <p:spPr>
          <a:xfrm>
            <a:off x="1468940" y="4877900"/>
            <a:ext cx="2016226" cy="338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7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2009</a:t>
            </a:r>
            <a:r>
              <a:rPr lang="es-ES" sz="17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Reino Unido</a:t>
            </a:r>
          </a:p>
        </p:txBody>
      </p:sp>
      <p:sp>
        <p:nvSpPr>
          <p:cNvPr id="44" name="Marcador de contenido 8"/>
          <p:cNvSpPr txBox="1">
            <a:spLocks/>
          </p:cNvSpPr>
          <p:nvPr/>
        </p:nvSpPr>
        <p:spPr>
          <a:xfrm>
            <a:off x="3241342" y="4878979"/>
            <a:ext cx="8424936" cy="488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BS EN 16001:2009 </a:t>
            </a:r>
            <a:r>
              <a:rPr lang="es-ES" sz="14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Management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System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.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Requirements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with</a:t>
            </a:r>
            <a:r>
              <a:rPr lang="es-ES" sz="14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Guidance</a:t>
            </a:r>
            <a:r>
              <a:rPr lang="es-E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s-ES" sz="1400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for</a:t>
            </a:r>
            <a:r>
              <a:rPr lang="es-E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Use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s-ES" sz="14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47" name="Marcador de contenido 8"/>
          <p:cNvSpPr txBox="1">
            <a:spLocks/>
          </p:cNvSpPr>
          <p:nvPr/>
        </p:nvSpPr>
        <p:spPr>
          <a:xfrm>
            <a:off x="1460325" y="5445104"/>
            <a:ext cx="1872208" cy="338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7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2011  </a:t>
            </a:r>
            <a:r>
              <a:rPr lang="es-ES" sz="17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ISO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7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2019</a:t>
            </a:r>
            <a:endParaRPr lang="es-ES" sz="17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48" name="Marcador de contenido 8"/>
          <p:cNvSpPr txBox="1">
            <a:spLocks/>
          </p:cNvSpPr>
          <p:nvPr/>
        </p:nvSpPr>
        <p:spPr>
          <a:xfrm>
            <a:off x="3222796" y="5445104"/>
            <a:ext cx="8424936" cy="488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8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ISO 50001:2011 </a:t>
            </a:r>
            <a:r>
              <a:rPr lang="es-ES" sz="1800" b="1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8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Management </a:t>
            </a:r>
            <a:r>
              <a:rPr lang="es-ES" sz="1800" b="1" dirty="0" err="1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Systems</a:t>
            </a:r>
            <a:endParaRPr lang="es-ES" sz="1800" b="1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indent="0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ISO 50001:2019 </a:t>
            </a:r>
            <a:r>
              <a:rPr lang="es-ES" sz="1800" b="1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Energy</a:t>
            </a:r>
            <a:r>
              <a:rPr lang="es-ES" sz="1800" b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Management </a:t>
            </a:r>
            <a:r>
              <a:rPr lang="es-ES" sz="1800" b="1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Systems</a:t>
            </a:r>
            <a:endParaRPr lang="es-ES" sz="1800" b="1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indent="0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s-ES" sz="1400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9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98421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DATOS OPERACIONALES DURANTE EL PROTOCOLO DE PRUEBAS CON VALORES RECOMENDADOS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282790"/>
              </p:ext>
            </p:extLst>
          </p:nvPr>
        </p:nvGraphicFramePr>
        <p:xfrm>
          <a:off x="1104482" y="1135033"/>
          <a:ext cx="9875285" cy="5126156"/>
        </p:xfrm>
        <a:graphic>
          <a:graphicData uri="http://schemas.openxmlformats.org/drawingml/2006/table">
            <a:tbl>
              <a:tblPr firstRow="1" firstCol="1" bandRow="1"/>
              <a:tblGrid>
                <a:gridCol w="1058066"/>
                <a:gridCol w="1587100"/>
                <a:gridCol w="1146239"/>
                <a:gridCol w="1410755"/>
                <a:gridCol w="1146239"/>
                <a:gridCol w="1058066"/>
                <a:gridCol w="1234410"/>
                <a:gridCol w="1234410"/>
              </a:tblGrid>
              <a:tr h="482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DATOS</a:t>
                      </a:r>
                      <a:r>
                        <a:rPr lang="es-ES" sz="1800" b="1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LAS  OPERACIONES REALIZADAS DENTRO DE LOS RANGOS DE VALORES RECOMENDADOS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13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Dia</a:t>
                      </a:r>
                      <a:endParaRPr lang="es-CO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0794" marR="50794" marT="0" marB="0" anchor="ctr" anchorCtr="1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Consumo</a:t>
                      </a:r>
                      <a:r>
                        <a:rPr lang="es-ES" sz="18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MMBTU/día)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 anchor="ctr" anchorCtr="1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Carga (KBPD)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 anchor="ctr" anchorCtr="1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PCI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898 - 963,5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Btu</a:t>
                      </a:r>
                      <a:r>
                        <a:rPr lang="es-CO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/pie3</a:t>
                      </a:r>
                      <a:endParaRPr lang="es-CO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 anchor="ctr" anchorCtr="1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 </a:t>
                      </a:r>
                      <a:r>
                        <a:rPr lang="es-E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 – 597 °F</a:t>
                      </a:r>
                      <a:endParaRPr lang="es-CO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 anchor="ctr" anchorCtr="1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 </a:t>
                      </a:r>
                      <a:r>
                        <a:rPr lang="es-ES" sz="1800" b="1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out</a:t>
                      </a:r>
                      <a:r>
                        <a:rPr lang="es-E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675 -689 °F </a:t>
                      </a:r>
                      <a:endParaRPr lang="es-CO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 anchor="ctr" anchorCtr="1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Tiro    </a:t>
                      </a:r>
                      <a:r>
                        <a:rPr lang="es-ES" sz="18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</a:t>
                      </a:r>
                      <a:r>
                        <a:rPr lang="es-E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-0,1+0,39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pulg</a:t>
                      </a:r>
                      <a:r>
                        <a:rPr lang="es-CO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H2O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 anchor="ctr" anchorCtr="1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s-ES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exceso de O2            </a:t>
                      </a:r>
                      <a:r>
                        <a:rPr lang="es-ES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2,77- 4,38%    </a:t>
                      </a:r>
                      <a:endParaRPr lang="es-CO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 anchor="ctr" anchorCtr="1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1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4464,72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134,88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945,07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588,95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676,70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-0,37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3,84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4224,32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135,07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945,32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592,45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678,16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-0,39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1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3443,19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118,84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900,31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594,15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679,69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-0,37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4,38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3460,51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110,89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898,44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596,61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686,59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-0,35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4,27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1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3318,22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102,84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923,72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593,43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688,73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-0,35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3,16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3292,85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101,28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912,72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587,11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676,74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-0,37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3,43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1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4679,92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150,77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941,88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587,01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679,93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-0,29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2,79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4591,65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150,63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931,23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587,82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680,17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-0,30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2,85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1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4451,69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149,81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894,59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585,96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680,24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-0,31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2,77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4336,28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149,35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890,24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584,70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679,46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-0,35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2,84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1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4182,17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141,54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929,22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588,12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679,29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-0,31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2,83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3516,89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126,18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934,85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591,54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677,41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-0,29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2,80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1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2937,11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105,41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928,99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588,74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675,58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-0,35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3,41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3085,29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107,06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896,30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589,29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675,12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-0,31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3,95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1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3178,73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107,93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950,41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591,25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676,00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-0,30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3,94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2912,52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100,41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883,36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594,65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678,70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-0,29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3,66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4" marR="50794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8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RESULTADOS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255781597"/>
              </p:ext>
            </p:extLst>
          </p:nvPr>
        </p:nvGraphicFramePr>
        <p:xfrm>
          <a:off x="5308592" y="4684000"/>
          <a:ext cx="6759391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707607"/>
              </p:ext>
            </p:extLst>
          </p:nvPr>
        </p:nvGraphicFramePr>
        <p:xfrm>
          <a:off x="623392" y="908720"/>
          <a:ext cx="6336705" cy="3649383"/>
        </p:xfrm>
        <a:graphic>
          <a:graphicData uri="http://schemas.openxmlformats.org/drawingml/2006/table">
            <a:tbl>
              <a:tblPr firstRow="1" firstCol="1" bandRow="1"/>
              <a:tblGrid>
                <a:gridCol w="1341121"/>
                <a:gridCol w="957943"/>
                <a:gridCol w="957943"/>
                <a:gridCol w="957943"/>
                <a:gridCol w="957943"/>
                <a:gridCol w="1163812"/>
              </a:tblGrid>
              <a:tr h="564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ENERGIA REAL 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CARGA 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ENERGIA LB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 – ET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SUMA ACUMULATIVA 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DE AHORRO </a:t>
                      </a:r>
                      <a:endParaRPr lang="es-CO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882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4464,72365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134,88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4389,29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75,43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75,43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4224,31679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135,07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4394,89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-170,57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-95,14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-3,88%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82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3443,18876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118,84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3920,39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-477,2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-572,34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-12,17%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3460,51455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110,89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3688,19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-227,68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-800,01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-6,17%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82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3318,22285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102,84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3452,62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-134,4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-934,41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-3,89%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3292,84911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101,28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3407,27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-114,42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-1048,83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-3,36%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82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4679,91865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150,77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4853,66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-173,74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-1222,57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-3,58%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4591,65461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150,63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4849,72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-258,06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-1480,63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-5,32%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82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4451,68963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149,81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4825,63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-373,94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-1854,57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-7,75%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4336,28231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149,35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4812,17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-475,89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-2330,46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-9,89%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82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4182,16906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141,54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4584,05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-401,88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-2732,34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-8,77%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3516,88802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126,18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4134,84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-617,95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-3350,29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-14,94%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82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2937,11374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105,41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3527,8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-590,68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-3940,97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-16,74%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3085,2912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107,06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3576,23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-490,94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-4431,91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-13,73%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82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3178,73015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107,93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3601,53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-422,8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-4854,71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-11,74%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2912,5192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100,41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3381,75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-469,24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-5323,95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-13,88%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2" name="Lágrima 1"/>
          <p:cNvSpPr/>
          <p:nvPr/>
        </p:nvSpPr>
        <p:spPr>
          <a:xfrm>
            <a:off x="8112224" y="1305197"/>
            <a:ext cx="3071664" cy="2856428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La operación produjo en promedio un 8% del consumo de energía del horno equivalentes a 721.824 USD/año </a:t>
            </a:r>
          </a:p>
        </p:txBody>
      </p:sp>
    </p:spTree>
    <p:extLst>
      <p:ext uri="{BB962C8B-B14F-4D97-AF65-F5344CB8AC3E}">
        <p14:creationId xmlns:p14="http://schemas.microsoft.com/office/powerpoint/2010/main" val="11057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260648"/>
            <a:ext cx="2171700" cy="2105025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487488" y="1556792"/>
            <a:ext cx="9145016" cy="4421422"/>
          </a:xfrm>
        </p:spPr>
        <p:txBody>
          <a:bodyPr>
            <a:noAutofit/>
          </a:bodyPr>
          <a:lstStyle/>
          <a:p>
            <a:pPr algn="ctr"/>
            <a:r>
              <a:rPr lang="es-ES" sz="5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CASO</a:t>
            </a:r>
            <a:br>
              <a:rPr lang="es-ES" sz="5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ESTACIÓN DE BOMBEO DE CRUDO DE PETRÓLEO</a:t>
            </a:r>
            <a:b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Control operacional del desempeño y</a:t>
            </a:r>
            <a:b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seguimiento de variables operacionales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ESTACIÓN DE BOMBEO DE CRUDO DE PETRÓLEO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496989" y="836712"/>
            <a:ext cx="9133536" cy="5616625"/>
            <a:chOff x="1496989" y="1031545"/>
            <a:chExt cx="9133536" cy="542179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6989" y="1445140"/>
              <a:ext cx="9133536" cy="5008197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5754016" y="1929998"/>
              <a:ext cx="73633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825" dirty="0"/>
                <a:t>Operaron con 2 bombas y bajo flujo</a:t>
              </a:r>
            </a:p>
          </p:txBody>
        </p:sp>
        <p:cxnSp>
          <p:nvCxnSpPr>
            <p:cNvPr id="10" name="Conector recto de flecha 9"/>
            <p:cNvCxnSpPr/>
            <p:nvPr/>
          </p:nvCxnSpPr>
          <p:spPr>
            <a:xfrm>
              <a:off x="6122186" y="2559393"/>
              <a:ext cx="318951" cy="5465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adroTexto 10"/>
            <p:cNvSpPr txBox="1"/>
            <p:nvPr/>
          </p:nvSpPr>
          <p:spPr>
            <a:xfrm>
              <a:off x="6575715" y="1932079"/>
              <a:ext cx="697601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825" dirty="0"/>
                <a:t>corregido</a:t>
              </a:r>
            </a:p>
          </p:txBody>
        </p:sp>
        <p:cxnSp>
          <p:nvCxnSpPr>
            <p:cNvPr id="12" name="Conector recto de flecha 11"/>
            <p:cNvCxnSpPr/>
            <p:nvPr/>
          </p:nvCxnSpPr>
          <p:spPr>
            <a:xfrm>
              <a:off x="6966178" y="2113810"/>
              <a:ext cx="621599" cy="10530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/>
            <p:cNvCxnSpPr/>
            <p:nvPr/>
          </p:nvCxnSpPr>
          <p:spPr>
            <a:xfrm>
              <a:off x="7640941" y="2303369"/>
              <a:ext cx="327521" cy="4008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uadroTexto 14"/>
            <p:cNvSpPr txBox="1"/>
            <p:nvPr/>
          </p:nvSpPr>
          <p:spPr>
            <a:xfrm>
              <a:off x="7273316" y="1791388"/>
              <a:ext cx="715373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825" dirty="0"/>
                <a:t>Operación con 3 bombas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7920970" y="1955046"/>
              <a:ext cx="680156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825" dirty="0"/>
                <a:t>corregido</a:t>
              </a:r>
            </a:p>
          </p:txBody>
        </p:sp>
        <p:cxnSp>
          <p:nvCxnSpPr>
            <p:cNvPr id="17" name="Conector recto de flecha 16"/>
            <p:cNvCxnSpPr/>
            <p:nvPr/>
          </p:nvCxnSpPr>
          <p:spPr>
            <a:xfrm>
              <a:off x="8370737" y="2230080"/>
              <a:ext cx="330762" cy="424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7"/>
            <p:cNvSpPr txBox="1"/>
            <p:nvPr/>
          </p:nvSpPr>
          <p:spPr>
            <a:xfrm>
              <a:off x="8728944" y="1031545"/>
              <a:ext cx="567456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825" dirty="0"/>
                <a:t>Operaron con 2 bombas y bajo flujo</a:t>
              </a:r>
            </a:p>
          </p:txBody>
        </p:sp>
        <p:cxnSp>
          <p:nvCxnSpPr>
            <p:cNvPr id="19" name="Conector recto de flecha 18"/>
            <p:cNvCxnSpPr/>
            <p:nvPr/>
          </p:nvCxnSpPr>
          <p:spPr>
            <a:xfrm>
              <a:off x="8994913" y="1919608"/>
              <a:ext cx="127268" cy="550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9"/>
            <p:cNvSpPr txBox="1"/>
            <p:nvPr/>
          </p:nvSpPr>
          <p:spPr>
            <a:xfrm>
              <a:off x="9366773" y="1077868"/>
              <a:ext cx="9236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825" dirty="0"/>
                <a:t>Operación con 3 bombas</a:t>
              </a:r>
            </a:p>
          </p:txBody>
        </p:sp>
        <p:cxnSp>
          <p:nvCxnSpPr>
            <p:cNvPr id="21" name="Conector recto de flecha 20"/>
            <p:cNvCxnSpPr/>
            <p:nvPr/>
          </p:nvCxnSpPr>
          <p:spPr>
            <a:xfrm flipH="1">
              <a:off x="9600664" y="1440732"/>
              <a:ext cx="32545" cy="3660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uadroTexto 21"/>
            <p:cNvSpPr txBox="1"/>
            <p:nvPr/>
          </p:nvSpPr>
          <p:spPr>
            <a:xfrm>
              <a:off x="9784112" y="1489851"/>
              <a:ext cx="758569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825" dirty="0"/>
                <a:t>corregido</a:t>
              </a:r>
            </a:p>
          </p:txBody>
        </p:sp>
        <p:cxnSp>
          <p:nvCxnSpPr>
            <p:cNvPr id="23" name="Conector recto de flecha 22"/>
            <p:cNvCxnSpPr/>
            <p:nvPr/>
          </p:nvCxnSpPr>
          <p:spPr>
            <a:xfrm flipH="1">
              <a:off x="9940642" y="1708023"/>
              <a:ext cx="41559" cy="2958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uadroTexto 23"/>
            <p:cNvSpPr txBox="1"/>
            <p:nvPr/>
          </p:nvSpPr>
          <p:spPr>
            <a:xfrm>
              <a:off x="1605129" y="1658125"/>
              <a:ext cx="100388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/>
                <a:t>Ejemplo</a:t>
              </a:r>
            </a:p>
            <a:p>
              <a:endParaRPr lang="es-CO" sz="1200" b="1" dirty="0"/>
            </a:p>
            <a:p>
              <a:r>
                <a:rPr lang="es-CO" sz="1200" b="1" dirty="0"/>
                <a:t>Control </a:t>
              </a:r>
            </a:p>
            <a:p>
              <a:endParaRPr lang="es-CO" sz="1200" b="1" dirty="0"/>
            </a:p>
            <a:p>
              <a:r>
                <a:rPr lang="es-CO" sz="1200" b="1" dirty="0"/>
                <a:t>Operacional</a:t>
              </a:r>
            </a:p>
            <a:p>
              <a:endParaRPr lang="es-CO" sz="1200" b="1" dirty="0"/>
            </a:p>
            <a:p>
              <a:r>
                <a:rPr lang="es-CO" sz="1200" b="1" dirty="0"/>
                <a:t>de       una </a:t>
              </a:r>
            </a:p>
            <a:p>
              <a:endParaRPr lang="es-CO" sz="1200" b="1" dirty="0"/>
            </a:p>
            <a:p>
              <a:r>
                <a:rPr lang="es-CO" sz="1200" b="1" dirty="0"/>
                <a:t>Estación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039650" y="1919609"/>
              <a:ext cx="15916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/>
                <a:t>Cumpliendo criterios</a:t>
              </a:r>
            </a:p>
          </p:txBody>
        </p:sp>
        <p:cxnSp>
          <p:nvCxnSpPr>
            <p:cNvPr id="26" name="Conector recto de flecha 25"/>
            <p:cNvCxnSpPr/>
            <p:nvPr/>
          </p:nvCxnSpPr>
          <p:spPr>
            <a:xfrm flipH="1">
              <a:off x="3946930" y="2551055"/>
              <a:ext cx="682128" cy="153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de flecha 26"/>
            <p:cNvCxnSpPr/>
            <p:nvPr/>
          </p:nvCxnSpPr>
          <p:spPr>
            <a:xfrm>
              <a:off x="4708665" y="2551056"/>
              <a:ext cx="1227479" cy="588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27"/>
            <p:cNvSpPr/>
            <p:nvPr/>
          </p:nvSpPr>
          <p:spPr>
            <a:xfrm>
              <a:off x="6275853" y="4764729"/>
              <a:ext cx="576160" cy="10684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Elipse 28"/>
            <p:cNvSpPr/>
            <p:nvPr/>
          </p:nvSpPr>
          <p:spPr>
            <a:xfrm>
              <a:off x="7495336" y="4800601"/>
              <a:ext cx="455127" cy="9966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Elipse 29"/>
            <p:cNvSpPr/>
            <p:nvPr/>
          </p:nvSpPr>
          <p:spPr>
            <a:xfrm>
              <a:off x="8701500" y="4895731"/>
              <a:ext cx="415982" cy="1028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Elipse 30"/>
            <p:cNvSpPr/>
            <p:nvPr/>
          </p:nvSpPr>
          <p:spPr>
            <a:xfrm>
              <a:off x="9085436" y="4870638"/>
              <a:ext cx="455127" cy="10325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Elipse 31"/>
            <p:cNvSpPr/>
            <p:nvPr/>
          </p:nvSpPr>
          <p:spPr>
            <a:xfrm>
              <a:off x="7914349" y="4753569"/>
              <a:ext cx="455127" cy="11709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Elipse 32"/>
            <p:cNvSpPr/>
            <p:nvPr/>
          </p:nvSpPr>
          <p:spPr>
            <a:xfrm>
              <a:off x="8288352" y="4781521"/>
              <a:ext cx="455127" cy="11640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Elipse 33"/>
            <p:cNvSpPr/>
            <p:nvPr/>
          </p:nvSpPr>
          <p:spPr>
            <a:xfrm>
              <a:off x="9449508" y="4800601"/>
              <a:ext cx="455127" cy="9966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Elipse 34"/>
            <p:cNvSpPr/>
            <p:nvPr/>
          </p:nvSpPr>
          <p:spPr>
            <a:xfrm>
              <a:off x="9832574" y="4800931"/>
              <a:ext cx="455127" cy="9966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8694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260648"/>
            <a:ext cx="2171700" cy="2105025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487488" y="1556792"/>
            <a:ext cx="9145016" cy="4421422"/>
          </a:xfrm>
        </p:spPr>
        <p:txBody>
          <a:bodyPr>
            <a:noAutofit/>
          </a:bodyPr>
          <a:lstStyle/>
          <a:p>
            <a:pPr algn="ctr"/>
            <a:r>
              <a:rPr lang="es-ES" sz="5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CASO</a:t>
            </a:r>
            <a:br>
              <a:rPr lang="es-ES" sz="5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ESTACIÓN DE LEVANTAMIENTO MECÁNICA DE CRUDO EN CAMPO PETROLERO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116632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ESTACIÓN DE LEVANTAMIENTO MECÁNICA DE CRUDO EN CAMPO PETROLERO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Esquina doblada 1"/>
          <p:cNvSpPr/>
          <p:nvPr/>
        </p:nvSpPr>
        <p:spPr>
          <a:xfrm>
            <a:off x="9840416" y="1844824"/>
            <a:ext cx="2170842" cy="3222188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Se observa que a partir de que se logra que el llenado de la bomba toma valores superiores al 40% se producen ahorros cercanos a 400 </a:t>
            </a:r>
            <a:r>
              <a:rPr lang="es-CO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KWH</a:t>
            </a:r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A42AE516-EA67-4C94-8795-4D4D54C943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39" r="585" b="1980"/>
          <a:stretch/>
        </p:blipFill>
        <p:spPr>
          <a:xfrm>
            <a:off x="417970" y="1416148"/>
            <a:ext cx="9145016" cy="4349414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37565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248310" cy="96197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ISO 50.001 - ANALÍTICA </a:t>
            </a:r>
            <a:r>
              <a:rPr lang="es-CO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DESCRIPTIVA</a:t>
            </a:r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– </a:t>
            </a:r>
            <a:r>
              <a:rPr lang="pt-BR" sz="36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BIGDATA</a:t>
            </a:r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– </a:t>
            </a:r>
            <a:r>
              <a:rPr lang="pt-BR" sz="36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IoT</a:t>
            </a:r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3303862"/>
              </p:ext>
            </p:extLst>
          </p:nvPr>
        </p:nvGraphicFramePr>
        <p:xfrm>
          <a:off x="607876" y="961977"/>
          <a:ext cx="60960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7768" y="3310955"/>
            <a:ext cx="7367207" cy="30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63353" y="44624"/>
            <a:ext cx="12088679" cy="6926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CO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(Títulos)"/>
                <a:ea typeface="+mj-ea"/>
                <a:cs typeface="+mj-cs"/>
              </a:rPr>
              <a:t>SISTEMA </a:t>
            </a:r>
            <a:r>
              <a:rPr lang="es-CO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(Títulos)"/>
                <a:ea typeface="+mj-ea"/>
                <a:cs typeface="+mj-cs"/>
              </a:rPr>
              <a:t>INDICADORES DE DESEMPEÑO ENERGÉTICO</a:t>
            </a:r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(Títulos)"/>
                <a:ea typeface="+mj-ea"/>
                <a:cs typeface="+mj-cs"/>
              </a:rPr>
              <a:t/>
            </a:r>
            <a:b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(Títulos)"/>
                <a:ea typeface="+mj-ea"/>
                <a:cs typeface="+mj-cs"/>
              </a:rPr>
            </a:b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(Títulos)"/>
                <a:ea typeface="+mj-ea"/>
                <a:cs typeface="+mj-cs"/>
              </a:rPr>
              <a:t>    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(Títulos)"/>
              <a:ea typeface="+mj-ea"/>
              <a:cs typeface="+mj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35360" y="526374"/>
            <a:ext cx="1044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/>
              <a:t>TABLERO Y ÁRBOL DE INDICADORES </a:t>
            </a:r>
          </a:p>
        </p:txBody>
      </p:sp>
      <p:pic>
        <p:nvPicPr>
          <p:cNvPr id="8" name="Imagen 7" descr="C:\Users\Lilibeth Cera\Downloads\ARBO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" y="915624"/>
            <a:ext cx="12190413" cy="5572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9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3359696" y="2328566"/>
            <a:ext cx="6588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Radicación de patentes de invención nacional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370" y="4174822"/>
            <a:ext cx="7651561" cy="20624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354991" y="2793975"/>
            <a:ext cx="57288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500" dirty="0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s-CO" sz="15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  <a:p>
            <a:r>
              <a:rPr lang="es-CO" dirty="0" smtClean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Publicada </a:t>
            </a:r>
            <a:r>
              <a:rPr lang="es-CO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 la Gaceta de la Propiedad industrial Nro. 816 del 31 de enero de 2018, </a:t>
            </a:r>
          </a:p>
          <a:p>
            <a:endParaRPr lang="es-CO" dirty="0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s-CO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72375504"/>
              </p:ext>
            </p:extLst>
          </p:nvPr>
        </p:nvGraphicFramePr>
        <p:xfrm>
          <a:off x="417970" y="583193"/>
          <a:ext cx="7926049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Resultado de imagen para PATEN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645924"/>
            <a:ext cx="1902023" cy="19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r="21206"/>
          <a:stretch/>
        </p:blipFill>
        <p:spPr>
          <a:xfrm>
            <a:off x="3935760" y="480988"/>
            <a:ext cx="5472608" cy="568642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CONCLUSIONES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31504" y="1447616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Los sistemas de gestión energética </a:t>
            </a:r>
            <a:r>
              <a:rPr lang="es-CO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han evolucionado de Programas de reducción de costos energéticos a sistemas de mejora continua incorporados a la gestión organizacional</a:t>
            </a:r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de las empresas que conducen a mayor seguridad energética del proceso productivo, reducción de emisiones de GEI en la fuente, incremento de la cultura operacional y productiva y de la competitividad</a:t>
            </a:r>
            <a:r>
              <a:rPr lang="es-CO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  <a:endParaRPr lang="es-CO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79576" y="4039904"/>
            <a:ext cx="84790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La eficiencia energética es responsable de lograr el 53% de la reducción de emisiones de </a:t>
            </a:r>
            <a:r>
              <a:rPr lang="es-CO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GEI</a:t>
            </a:r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requerida para lograr el objetivo de no superar el incremento de 1,5°C de la temperatura media global en el año 2050. Esto hace que </a:t>
            </a:r>
            <a:r>
              <a:rPr lang="es-CO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la gestión energética se transforme de una estrategia local a una estrategia global exigida y apoyada desde ese nivel en la gestión empresarial.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2" y="1005687"/>
            <a:ext cx="925502" cy="133381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86" y="3717032"/>
            <a:ext cx="995489" cy="14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15989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EVOLUCIÓN DE LOS SISTEMAS DE GESTIÓN ENERGÉTICA 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127908"/>
              </p:ext>
            </p:extLst>
          </p:nvPr>
        </p:nvGraphicFramePr>
        <p:xfrm>
          <a:off x="417970" y="1196752"/>
          <a:ext cx="5173974" cy="4540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1722" y="1412776"/>
            <a:ext cx="6256541" cy="36004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3467" y="6200511"/>
            <a:ext cx="2500392" cy="23588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8128" y="5413330"/>
            <a:ext cx="3573672" cy="63689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31504" y="97796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Pre 2000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959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r="21206"/>
          <a:stretch/>
        </p:blipFill>
        <p:spPr>
          <a:xfrm>
            <a:off x="4043772" y="467905"/>
            <a:ext cx="5472608" cy="5686425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CONCLUSIONES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87488" y="1556792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El cambio de cultura energética hacia el uso inteligente de la energía es fundamental para lograr el objetivo de elevar la eficiencia energética. Esta se da con </a:t>
            </a:r>
            <a:r>
              <a:rPr lang="es-CO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conocimiento y aplicación de herramientas novedosas de gestión, como el estándar internacional de gestión energética ISO 50.001, utilizando el marco de desarrollo de las tecnologías de la información, la analítica descriptiva y el desarrollo de los equipos de medición y control</a:t>
            </a:r>
            <a:r>
              <a:rPr lang="es-CO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  <a:endParaRPr lang="es-CO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495600" y="4077371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América </a:t>
            </a:r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Latina y el Caribe cuentan con un gran potencial para la implementación de las nuevas tecnologías de gestión energética, por ser </a:t>
            </a:r>
            <a:r>
              <a:rPr lang="es-CO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tecnologías de bajo costo,  impacto inmediato y de rápida implementación en pequeñas y medianas empresas</a:t>
            </a:r>
            <a:r>
              <a:rPr lang="es-CO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  <a:endParaRPr lang="es-CO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0" y="1124744"/>
            <a:ext cx="983743" cy="14177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17" y="3577746"/>
            <a:ext cx="925502" cy="13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pic>
        <p:nvPicPr>
          <p:cNvPr id="7" name="Picture 2" descr="https://encrypted-tbn0.gstatic.com/images?q=tbn:ANd9GcSgvwkXoopIm8VgJ_4Xcv78Ofz6xSLR6Z_jm_FY_iQV7dzL-scLZ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4648200" cy="3481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3733800" y="609601"/>
            <a:ext cx="472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O" altLang="es-CO" sz="4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Muchas Gracias !</a:t>
            </a:r>
          </a:p>
        </p:txBody>
      </p:sp>
      <p:sp>
        <p:nvSpPr>
          <p:cNvPr id="10" name="6 CuadroTexto"/>
          <p:cNvSpPr txBox="1">
            <a:spLocks noChangeArrowheads="1"/>
          </p:cNvSpPr>
          <p:nvPr/>
        </p:nvSpPr>
        <p:spPr bwMode="auto">
          <a:xfrm>
            <a:off x="2628900" y="5202238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CO" altLang="es-CO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Juan Carlos Campos Avella</a:t>
            </a:r>
          </a:p>
          <a:p>
            <a:pPr algn="ctr" eaLnBrk="1" hangingPunct="1"/>
            <a:r>
              <a:rPr lang="es-CO" altLang="es-CO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Cel. 3157478909  Tel. </a:t>
            </a:r>
            <a:r>
              <a:rPr lang="es-CO" altLang="es-CO" b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Ofic</a:t>
            </a:r>
            <a:r>
              <a:rPr lang="es-CO" altLang="es-CO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 (5) 3306262</a:t>
            </a:r>
          </a:p>
          <a:p>
            <a:pPr algn="ctr" eaLnBrk="1" hangingPunct="1"/>
            <a:r>
              <a:rPr lang="es-CO" altLang="es-CO" b="1" dirty="0">
                <a:latin typeface="Malgun Gothic" panose="020B0503020000020004" pitchFamily="34" charset="-127"/>
                <a:ea typeface="Malgun Gothic" panose="020B0503020000020004" pitchFamily="34" charset="-127"/>
                <a:hlinkClick r:id="rId5"/>
              </a:rPr>
              <a:t>jcampos@e2energiaeficiente.com</a:t>
            </a:r>
            <a:endParaRPr lang="es-CO" altLang="es-CO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 eaLnBrk="1" hangingPunct="1"/>
            <a:r>
              <a:rPr lang="es-CO" altLang="es-CO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Barranquilla, Colombia</a:t>
            </a:r>
          </a:p>
        </p:txBody>
      </p:sp>
    </p:spTree>
    <p:extLst>
      <p:ext uri="{BB962C8B-B14F-4D97-AF65-F5344CB8AC3E}">
        <p14:creationId xmlns:p14="http://schemas.microsoft.com/office/powerpoint/2010/main" val="16186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95486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SITUACIÓN ENERGÉTICA ACTUAL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951984" y="1189270"/>
            <a:ext cx="5846656" cy="3960440"/>
            <a:chOff x="323528" y="692696"/>
            <a:chExt cx="5428615" cy="3692903"/>
          </a:xfrm>
        </p:grpSpPr>
        <p:pic>
          <p:nvPicPr>
            <p:cNvPr id="11" name="Imagen 10" descr="https://www.bbvaopenmind.com/wp-content/uploads/2018/04/ignacio-1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92696"/>
              <a:ext cx="5428615" cy="32391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Flecha abajo 11"/>
            <p:cNvSpPr/>
            <p:nvPr/>
          </p:nvSpPr>
          <p:spPr>
            <a:xfrm flipV="1">
              <a:off x="971600" y="3355767"/>
              <a:ext cx="288032" cy="576064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636632" y="3893255"/>
              <a:ext cx="1446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b="1" dirty="0"/>
                <a:t>Transición 1</a:t>
              </a:r>
            </a:p>
          </p:txBody>
        </p:sp>
        <p:sp>
          <p:nvSpPr>
            <p:cNvPr id="15" name="Flecha abajo 14"/>
            <p:cNvSpPr/>
            <p:nvPr/>
          </p:nvSpPr>
          <p:spPr>
            <a:xfrm flipV="1">
              <a:off x="3563888" y="3347871"/>
              <a:ext cx="288032" cy="576064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3134339" y="3870136"/>
              <a:ext cx="1495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b="1" dirty="0"/>
                <a:t>Transición 2</a:t>
              </a:r>
            </a:p>
          </p:txBody>
        </p:sp>
        <p:sp>
          <p:nvSpPr>
            <p:cNvPr id="17" name="Flecha abajo 16"/>
            <p:cNvSpPr/>
            <p:nvPr/>
          </p:nvSpPr>
          <p:spPr>
            <a:xfrm flipV="1">
              <a:off x="4785166" y="3355766"/>
              <a:ext cx="365756" cy="1029833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7314200" y="5255602"/>
            <a:ext cx="343854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006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Carbón-200 años</a:t>
            </a:r>
          </a:p>
          <a:p>
            <a:r>
              <a:rPr lang="es-CO" b="1" dirty="0" err="1">
                <a:solidFill>
                  <a:srgbClr val="00006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GN</a:t>
            </a:r>
            <a:r>
              <a:rPr lang="es-CO" b="1" dirty="0">
                <a:solidFill>
                  <a:srgbClr val="00006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– 60-80 años</a:t>
            </a:r>
          </a:p>
          <a:p>
            <a:r>
              <a:rPr lang="es-CO" b="1" dirty="0">
                <a:solidFill>
                  <a:srgbClr val="00006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Petróleo- 40-50 </a:t>
            </a:r>
            <a:r>
              <a:rPr lang="es-CO" b="1" dirty="0" smtClean="0">
                <a:solidFill>
                  <a:srgbClr val="000066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años</a:t>
            </a:r>
            <a:endParaRPr lang="es-CO" b="1" dirty="0">
              <a:solidFill>
                <a:srgbClr val="000066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460489" y="961940"/>
            <a:ext cx="4835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Transiciones energéticas de la humanidad hasta nuestros días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82" y="1099166"/>
            <a:ext cx="4640891" cy="2937636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135751" y="1016478"/>
            <a:ext cx="3664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1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r>
              <a:rPr lang="es-CO" sz="1200" dirty="0"/>
              <a:t>Consumo de energía-crecimiento de la población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01849" y="4322086"/>
            <a:ext cx="468107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Tasa de crecimiento de la población mundial- 1,2% anual</a:t>
            </a:r>
          </a:p>
          <a:p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Tasa de crecimiento de la producción mundial-3%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690453" y="6047220"/>
            <a:ext cx="2763898" cy="27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 </a:t>
            </a:r>
            <a:r>
              <a:rPr lang="es-CO" sz="1100" b="1" i="1" dirty="0" err="1">
                <a:solidFill>
                  <a:srgbClr val="004481"/>
                </a:solidFill>
                <a:latin typeface="BentonSansBBVA-Bold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World</a:t>
            </a:r>
            <a:r>
              <a:rPr lang="es-CO" sz="1100" b="1" i="1" dirty="0">
                <a:solidFill>
                  <a:srgbClr val="004481"/>
                </a:solidFill>
                <a:latin typeface="BentonSansBBVA-Bold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s-CO" sz="1100" b="1" i="1" dirty="0" err="1">
                <a:solidFill>
                  <a:srgbClr val="004481"/>
                </a:solidFill>
                <a:latin typeface="BentonSansBBVA-Bold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Economic</a:t>
            </a:r>
            <a:r>
              <a:rPr lang="es-CO" sz="1100" b="1" i="1" dirty="0">
                <a:solidFill>
                  <a:srgbClr val="004481"/>
                </a:solidFill>
                <a:latin typeface="BentonSansBBVA-Bold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s-CO" sz="1100" b="1" i="1" dirty="0" err="1">
                <a:solidFill>
                  <a:srgbClr val="004481"/>
                </a:solidFill>
                <a:latin typeface="BentonSansBBVA-Bold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Forum</a:t>
            </a:r>
            <a:r>
              <a:rPr lang="es-CO" sz="1100" b="1" i="1" dirty="0">
                <a:latin typeface="BentonSansBBVA-Bold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CO" sz="1100" b="1" i="1" dirty="0" err="1">
                <a:latin typeface="BentonSansBBVA-Bold"/>
                <a:ea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CO" sz="1100" b="1" i="1" dirty="0">
                <a:latin typeface="BentonSansBBVA-Bold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O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95486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SITUACIÓN ENERGÉTICA ACTUAL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486" y="1725370"/>
            <a:ext cx="6874321" cy="328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uadroTexto 21"/>
          <p:cNvSpPr txBox="1"/>
          <p:nvPr/>
        </p:nvSpPr>
        <p:spPr>
          <a:xfrm>
            <a:off x="1243659" y="1573408"/>
            <a:ext cx="3807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Emisiones CO2-temperatura media global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608168" y="2420888"/>
            <a:ext cx="3312368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00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77,6% combustibles fósiles</a:t>
            </a:r>
          </a:p>
          <a:p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11,3 biomasa </a:t>
            </a:r>
          </a:p>
          <a:p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6,6% nuclear</a:t>
            </a:r>
          </a:p>
          <a:p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2,3 % hídrica</a:t>
            </a:r>
          </a:p>
          <a:p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2,1 % nuevas renovables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3467" y="6200511"/>
            <a:ext cx="2500392" cy="23588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95600" y="5188668"/>
            <a:ext cx="3538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Incremento 2°C TMG &lt; 40 </a:t>
            </a:r>
            <a:r>
              <a:rPr lang="es-CO" b="1" dirty="0" smtClean="0">
                <a:solidFill>
                  <a:srgbClr val="FF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años !</a:t>
            </a:r>
            <a:endParaRPr lang="es-CO" b="1" dirty="0">
              <a:solidFill>
                <a:srgbClr val="FF000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81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SALIDA A LA SITUACIÓN ENERGÉTICA ACTUAL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08920" y="863976"/>
            <a:ext cx="2255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Agotamiento de fuentes?</a:t>
            </a:r>
          </a:p>
          <a:p>
            <a:endParaRPr lang="es-CO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s-CO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Crecimiento de la población?</a:t>
            </a:r>
          </a:p>
          <a:p>
            <a:endParaRPr lang="es-CO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s-CO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s-CO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Hábitos de consumo?</a:t>
            </a:r>
          </a:p>
          <a:p>
            <a:endParaRPr lang="es-CO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s-CO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s-CO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Crecimiento </a:t>
            </a:r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de la producción?</a:t>
            </a:r>
          </a:p>
          <a:p>
            <a:endParaRPr lang="es-CO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s-CO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Cambio Climático?</a:t>
            </a:r>
          </a:p>
        </p:txBody>
      </p:sp>
      <p:pic>
        <p:nvPicPr>
          <p:cNvPr id="10" name="Picture 4" descr="Resultado de imagen para agotamiento de fuentes energÃ©tic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131" y="733013"/>
            <a:ext cx="918692" cy="9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sultado de imagen para crecimiento de la poblac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34" y="1737454"/>
            <a:ext cx="1074885" cy="11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702" y="3114935"/>
            <a:ext cx="1617204" cy="1041022"/>
          </a:xfrm>
          <a:prstGeom prst="rect">
            <a:avLst/>
          </a:prstGeom>
        </p:spPr>
      </p:pic>
      <p:pic>
        <p:nvPicPr>
          <p:cNvPr id="14" name="Picture 8" descr="Resultado de imagen para crecimiento producciÃ³n mundi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929781" y="4347904"/>
            <a:ext cx="1624338" cy="88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Resultado de imagen para cambio climatic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80" y="5334162"/>
            <a:ext cx="1888419" cy="100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Resultado de imagen para transicion energÃ©t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838370"/>
            <a:ext cx="3702104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Resultado de imagen para problema soluciÃ³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735812"/>
            <a:ext cx="2703915" cy="359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7243205" y="4518164"/>
            <a:ext cx="4374553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rgbClr val="22222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El desafío </a:t>
            </a:r>
            <a:r>
              <a:rPr lang="es-CO" dirty="0">
                <a:solidFill>
                  <a:srgbClr val="22222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más importante que enfrenta la humanidad en el siglo XXI es resolver el problema del </a:t>
            </a:r>
            <a:r>
              <a:rPr lang="es-CO" b="1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hlinkClick r:id="rId11" tooltip="Calentamiento global"/>
              </a:rPr>
              <a:t>calentamiento global</a:t>
            </a:r>
            <a:endParaRPr lang="es-CO" b="1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67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7021" y="6050222"/>
            <a:ext cx="5132875" cy="811419"/>
            <a:chOff x="4744953" y="6173212"/>
            <a:chExt cx="5132875" cy="8114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r="21348"/>
            <a:stretch/>
          </p:blipFill>
          <p:spPr>
            <a:xfrm>
              <a:off x="4744953" y="6173212"/>
              <a:ext cx="781899" cy="81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341324" y="6595146"/>
              <a:ext cx="453650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5 de </a:t>
              </a:r>
              <a:r>
                <a:rPr lang="es-CO" sz="1300" dirty="0" smtClean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marzo: Día </a:t>
              </a:r>
              <a:r>
                <a:rPr lang="es-CO" sz="1300" dirty="0">
                  <a:solidFill>
                    <a:schemeClr val="accent6">
                      <a:lumMod val="75000"/>
                    </a:schemeClr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Mundial de la Eficiencia Energética </a:t>
              </a:r>
            </a:p>
          </p:txBody>
        </p:sp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7970" y="0"/>
            <a:ext cx="11248310" cy="961977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IMPORTANCIA DE LA EFICIENCIA ENERGÉTICA 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0" name="5 CuadroTexto"/>
          <p:cNvSpPr txBox="1">
            <a:spLocks noChangeArrowheads="1"/>
          </p:cNvSpPr>
          <p:nvPr/>
        </p:nvSpPr>
        <p:spPr bwMode="auto">
          <a:xfrm>
            <a:off x="1703512" y="5245526"/>
            <a:ext cx="8968919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Las mayores </a:t>
            </a:r>
            <a:r>
              <a:rPr lang="es-CO" b="1" dirty="0">
                <a:solidFill>
                  <a:srgbClr val="69A12B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ESPERANZAS </a:t>
            </a:r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de la reducción de emisiones de CO</a:t>
            </a:r>
            <a:r>
              <a:rPr lang="es-CO" baseline="-25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  <a:r>
              <a:rPr lang="es-CO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 están puestas en</a:t>
            </a:r>
            <a:r>
              <a:rPr lang="es-CO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s-CO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la eficiencia energética, la introducción de fuentes renovables y la introducción de fuentes de bajo carbono</a:t>
            </a:r>
            <a:r>
              <a:rPr lang="es-CO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  <a:endParaRPr lang="es-CO" sz="12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970" y="1132082"/>
            <a:ext cx="7334214" cy="372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140493"/>
              </p:ext>
            </p:extLst>
          </p:nvPr>
        </p:nvGraphicFramePr>
        <p:xfrm>
          <a:off x="8077272" y="1746935"/>
          <a:ext cx="2843264" cy="2497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38"/>
                <a:gridCol w="1230326"/>
              </a:tblGrid>
              <a:tr h="457104">
                <a:tc>
                  <a:txBody>
                    <a:bodyPr/>
                    <a:lstStyle/>
                    <a:p>
                      <a:r>
                        <a:rPr lang="es-ES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Consumo  de</a:t>
                      </a:r>
                      <a:r>
                        <a:rPr lang="es-E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:</a:t>
                      </a:r>
                    </a:p>
                  </a:txBody>
                  <a:tcPr marT="45706" marB="4570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Produce:</a:t>
                      </a:r>
                      <a:endParaRPr lang="es-E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T="45706" marB="4570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 KWH Gas Natural</a:t>
                      </a:r>
                      <a:endParaRPr lang="es-E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T="45706" marB="4570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0.19 kg de CO</a:t>
                      </a:r>
                      <a:r>
                        <a:rPr lang="es-ES" sz="1600" baseline="-2500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endParaRPr lang="es-E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T="45706" marB="4570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7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 KWH de Fuel</a:t>
                      </a:r>
                      <a:endParaRPr lang="es-E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T="45706" marB="4570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0,27 kg de CO</a:t>
                      </a:r>
                      <a:r>
                        <a:rPr lang="es-ES" sz="1600" baseline="-2500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endParaRPr lang="es-E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T="45706" marB="4570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 KWH de</a:t>
                      </a:r>
                      <a:r>
                        <a:rPr lang="es-ES" sz="1600" baseline="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 Carbón</a:t>
                      </a:r>
                      <a:endParaRPr lang="es-E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T="45706" marB="4570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0,4 Kg de CO</a:t>
                      </a:r>
                      <a:r>
                        <a:rPr lang="es-ES" sz="1600" baseline="-25000" dirty="0" smtClean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endParaRPr lang="es-ES" sz="1600" dirty="0" smtClean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  <a:p>
                      <a:endParaRPr lang="es-ES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T="45706" marB="4570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384032" y="2060848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(INCLUYE BIOMASA)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30822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17797</TotalTime>
  <Words>4218</Words>
  <Application>Microsoft Office PowerPoint</Application>
  <PresentationFormat>Panorámica</PresentationFormat>
  <Paragraphs>1113</Paragraphs>
  <Slides>51</Slides>
  <Notes>49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65" baseType="lpstr">
      <vt:lpstr>Malgun Gothic</vt:lpstr>
      <vt:lpstr>Malgun Gothic Semilight</vt:lpstr>
      <vt:lpstr>Arial</vt:lpstr>
      <vt:lpstr>Arial (Títulos)</vt:lpstr>
      <vt:lpstr>Arial Narrow</vt:lpstr>
      <vt:lpstr>BentonSansBBVA-Bold</vt:lpstr>
      <vt:lpstr>Calibri</vt:lpstr>
      <vt:lpstr>Calibri Light</vt:lpstr>
      <vt:lpstr>Candara</vt:lpstr>
      <vt:lpstr>Tahoma</vt:lpstr>
      <vt:lpstr>Times New Roman</vt:lpstr>
      <vt:lpstr>Trebuchet MS</vt:lpstr>
      <vt:lpstr>Wingdings</vt:lpstr>
      <vt:lpstr>office theme</vt:lpstr>
      <vt:lpstr>Presentación de PowerPoint</vt:lpstr>
      <vt:lpstr>Contenido</vt:lpstr>
      <vt:lpstr>EVOLUCIÓN DE LOS SISTEMAS DE GESTIÓN ENERGÉTICA </vt:lpstr>
      <vt:lpstr>EVOLUCIÓN DE LOS SISTEMAS DE GESTIÓN ENERGÉTICA </vt:lpstr>
      <vt:lpstr>EVOLUCIÓN DE LOS SISTEMAS DE GESTIÓN ENERGÉTICA </vt:lpstr>
      <vt:lpstr>SITUACIÓN ENERGÉTICA ACTUAL</vt:lpstr>
      <vt:lpstr>SITUACIÓN ENERGÉTICA ACTUAL</vt:lpstr>
      <vt:lpstr>SALIDA A LA SITUACIÓN ENERGÉTICA ACTUAL</vt:lpstr>
      <vt:lpstr>IMPORTANCIA DE LA EFICIENCIA ENERGÉTICA </vt:lpstr>
      <vt:lpstr>PUNTOS CLAVE DE LA SOLUCIÓN EN LA CADENA ENERGÉTICA</vt:lpstr>
      <vt:lpstr>GESTIÓN ENERGÉTICA PARTE IMPORTANTE Y URGENTE EN LA SOLUCIÓN</vt:lpstr>
      <vt:lpstr>GESTIÓN ENERGÉTICA PARTE IMPORTANTE Y URGENTE EN LA SOLUCIÓN</vt:lpstr>
      <vt:lpstr>2011. ISO 50.001 TECNOLOGÍA DE GESTIÓN ENERGÉTICA ESTÁNDAR</vt:lpstr>
      <vt:lpstr>2011. ISO 50.001 TECNOLOGÍA DE GESTIÓN ENERGÉTICA ESTÁNDAR</vt:lpstr>
      <vt:lpstr>MODELO DETALLADO DE GESTIÓN ENERGÉTICA ISO 50.001:2019</vt:lpstr>
      <vt:lpstr>MODELO DETALLADO DE GESTIÓN ENERGÉTICA ISO 50.001:2018</vt:lpstr>
      <vt:lpstr>ADOPCIÓN DE ISO  50001 A NIVEL MUNDIAL</vt:lpstr>
      <vt:lpstr>PROGRAMA DE SGE ONUDI</vt:lpstr>
      <vt:lpstr>PROGRAMA SGE ONUDI-COLOMBIA 2014-2018</vt:lpstr>
      <vt:lpstr>ALGUNOS RESULTADOS DE LA APLICACIÓN DE SGE según ISO 50.001 en Colombia</vt:lpstr>
      <vt:lpstr>RÁPIDA ASIMILACIÓN EMPRESARIAL  ISO 50.001 SISTEMAS DE GESTIÓN ENERGÉTICA 2011-2016</vt:lpstr>
      <vt:lpstr>10 PRIMEROS SECTORES CERTIFICADOS EN ISO 50.001  A NIVEL MUNDIAL – INFORME “SURVEY 2016” DE ISO</vt:lpstr>
      <vt:lpstr>10 PRIMEROS PAÍSES CERTIFICADOS EN ISO 50.001  EN IBERIO AMÉRICA – INFORME “SURVEY 2016” DE ISO</vt:lpstr>
      <vt:lpstr>FAMILIA DE NORMAS ISO 50.001  RÁPIDO DESARROLLO DE LOS PROCESOS DE IMPLEMENTACIÓN ISO 50.001</vt:lpstr>
      <vt:lpstr>PUNTOS DE RUPTURA DE ISO 50.001</vt:lpstr>
      <vt:lpstr>PUNTOS DE RUPTURA DE ISO 50.001</vt:lpstr>
      <vt:lpstr>Presentación de PowerPoint</vt:lpstr>
      <vt:lpstr>Presentación de PowerPoint</vt:lpstr>
      <vt:lpstr>CÓMO LO HACE?</vt:lpstr>
      <vt:lpstr>CASO CONTROL OPERACIONAL DEL DESEMPEÑO ENERGÉTICO</vt:lpstr>
      <vt:lpstr>METODOLOGÍA DEL CONTROL OPERACIONAL DE DESEMPEÑO ENERGÉTICO</vt:lpstr>
      <vt:lpstr>METODOLOGÍA DEL CONTROL OPERACIONAL DE DESEMPEÑO ENERGÉTICO</vt:lpstr>
      <vt:lpstr>CASO HORNO DE REFINERÍA</vt:lpstr>
      <vt:lpstr>CASO HORNO DE REFINERÍA</vt:lpstr>
      <vt:lpstr>VARIABLES MEDIDAS  QUE INFLUYEN EN EL CONSUMO DE COMBUSTIBLE DEL HORNO PARA IGUALES VALORES DE CARGA</vt:lpstr>
      <vt:lpstr>VALIDACIÓN MEDIANTE P-VALUE  DE LAS VARIABLES MEDIDAS QUE INFLUYEN EN EL CONSUMO DE COMBUSTIBLE DEL HORNO PARA IGUALES VALORES DE CARGA </vt:lpstr>
      <vt:lpstr>VALIDACIÓN MEDIANTE P-VALUE  DE LAS VARIABLES MEDIDAS QUE INFLUYEN EN EL CONSUMO DE COMBUSTIBLE DEL HORNO PARA IGUALES VALORES DE CARGA </vt:lpstr>
      <vt:lpstr>HORNO DE DESTILACIÓN ATMOSFÉRICA</vt:lpstr>
      <vt:lpstr>RANGOS RECOMENDADOS PARA VARIABLES OPERATIVAS SIGNIFICATIVAS</vt:lpstr>
      <vt:lpstr>DATOS OPERACIONALES DURANTE EL PROTOCOLO DE PRUEBAS CON VALORES RECOMENDADOS</vt:lpstr>
      <vt:lpstr>RESULTADOS</vt:lpstr>
      <vt:lpstr>CASO ESTACIÓN DE BOMBEO DE CRUDO DE PETRÓLEO Control operacional del desempeño y seguimiento de variables operacionales</vt:lpstr>
      <vt:lpstr>ESTACIÓN DE BOMBEO DE CRUDO DE PETRÓLEO</vt:lpstr>
      <vt:lpstr>CASO ESTACIÓN DE LEVANTAMIENTO MECÁNICA DE CRUDO EN CAMPO PETROLERO</vt:lpstr>
      <vt:lpstr>ESTACIÓN DE LEVANTAMIENTO MECÁNICA DE CRUDO EN CAMPO PETROLERO</vt:lpstr>
      <vt:lpstr>ISO 50.001 - ANALÍTICA DESCRIPTIVA – BIGDATA – IoT </vt:lpstr>
      <vt:lpstr>Presentación de PowerPoint</vt:lpstr>
      <vt:lpstr>Presentación de PowerPoint</vt:lpstr>
      <vt:lpstr>CONCLUSIONES</vt:lpstr>
      <vt:lpstr>CONCLUSIONES</vt:lpstr>
      <vt:lpstr>Presentación de PowerPoint</vt:lpstr>
    </vt:vector>
  </TitlesOfParts>
  <Company>UNOV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segui</dc:creator>
  <cp:lastModifiedBy>juan carlos campos</cp:lastModifiedBy>
  <cp:revision>1182</cp:revision>
  <cp:lastPrinted>2019-02-27T16:14:09Z</cp:lastPrinted>
  <dcterms:created xsi:type="dcterms:W3CDTF">2011-01-07T13:51:58Z</dcterms:created>
  <dcterms:modified xsi:type="dcterms:W3CDTF">2019-03-05T12:44:54Z</dcterms:modified>
</cp:coreProperties>
</file>